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5854700" cy="3295650"/>
  <p:notesSz cx="5854700" cy="32956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0"/>
            <a:ext cx="772160" cy="755650"/>
          </a:xfrm>
          <a:custGeom>
            <a:avLst/>
            <a:gdLst/>
            <a:ahLst/>
            <a:cxnLst/>
            <a:rect l="l" t="t" r="r" b="b"/>
            <a:pathLst>
              <a:path w="772160" h="755650">
                <a:moveTo>
                  <a:pt x="771565" y="0"/>
                </a:moveTo>
                <a:lnTo>
                  <a:pt x="635602" y="0"/>
                </a:lnTo>
                <a:lnTo>
                  <a:pt x="634265" y="39226"/>
                </a:lnTo>
                <a:lnTo>
                  <a:pt x="628557" y="88986"/>
                </a:lnTo>
                <a:lnTo>
                  <a:pt x="618951" y="137904"/>
                </a:lnTo>
                <a:lnTo>
                  <a:pt x="605537" y="185760"/>
                </a:lnTo>
                <a:lnTo>
                  <a:pt x="588405" y="232335"/>
                </a:lnTo>
                <a:lnTo>
                  <a:pt x="567647" y="277410"/>
                </a:lnTo>
                <a:lnTo>
                  <a:pt x="543353" y="320767"/>
                </a:lnTo>
                <a:lnTo>
                  <a:pt x="515614" y="362185"/>
                </a:lnTo>
                <a:lnTo>
                  <a:pt x="484521" y="401445"/>
                </a:lnTo>
                <a:lnTo>
                  <a:pt x="450164" y="438329"/>
                </a:lnTo>
                <a:lnTo>
                  <a:pt x="412956" y="472334"/>
                </a:lnTo>
                <a:lnTo>
                  <a:pt x="373402" y="503052"/>
                </a:lnTo>
                <a:lnTo>
                  <a:pt x="331722" y="530394"/>
                </a:lnTo>
                <a:lnTo>
                  <a:pt x="288137" y="554273"/>
                </a:lnTo>
                <a:lnTo>
                  <a:pt x="242867" y="574599"/>
                </a:lnTo>
                <a:lnTo>
                  <a:pt x="196133" y="591283"/>
                </a:lnTo>
                <a:lnTo>
                  <a:pt x="148154" y="604238"/>
                </a:lnTo>
                <a:lnTo>
                  <a:pt x="99151" y="613375"/>
                </a:lnTo>
                <a:lnTo>
                  <a:pt x="49343" y="618604"/>
                </a:lnTo>
                <a:lnTo>
                  <a:pt x="0" y="619812"/>
                </a:lnTo>
                <a:lnTo>
                  <a:pt x="0" y="755212"/>
                </a:lnTo>
                <a:lnTo>
                  <a:pt x="26317" y="755212"/>
                </a:lnTo>
                <a:lnTo>
                  <a:pt x="47954" y="754827"/>
                </a:lnTo>
                <a:lnTo>
                  <a:pt x="98626" y="750529"/>
                </a:lnTo>
                <a:lnTo>
                  <a:pt x="148680" y="742904"/>
                </a:lnTo>
                <a:lnTo>
                  <a:pt x="197962" y="732015"/>
                </a:lnTo>
                <a:lnTo>
                  <a:pt x="246316" y="717924"/>
                </a:lnTo>
                <a:lnTo>
                  <a:pt x="293588" y="700694"/>
                </a:lnTo>
                <a:lnTo>
                  <a:pt x="339623" y="680387"/>
                </a:lnTo>
                <a:lnTo>
                  <a:pt x="384265" y="657066"/>
                </a:lnTo>
                <a:lnTo>
                  <a:pt x="427359" y="630792"/>
                </a:lnTo>
                <a:lnTo>
                  <a:pt x="468750" y="601630"/>
                </a:lnTo>
                <a:lnTo>
                  <a:pt x="508284" y="569640"/>
                </a:lnTo>
                <a:lnTo>
                  <a:pt x="545805" y="534887"/>
                </a:lnTo>
                <a:lnTo>
                  <a:pt x="580914" y="497701"/>
                </a:lnTo>
                <a:lnTo>
                  <a:pt x="613278" y="458475"/>
                </a:lnTo>
                <a:lnTo>
                  <a:pt x="642833" y="417364"/>
                </a:lnTo>
                <a:lnTo>
                  <a:pt x="669516" y="374522"/>
                </a:lnTo>
                <a:lnTo>
                  <a:pt x="693262" y="330104"/>
                </a:lnTo>
                <a:lnTo>
                  <a:pt x="714008" y="284263"/>
                </a:lnTo>
                <a:lnTo>
                  <a:pt x="731689" y="237156"/>
                </a:lnTo>
                <a:lnTo>
                  <a:pt x="746242" y="188936"/>
                </a:lnTo>
                <a:lnTo>
                  <a:pt x="757603" y="139758"/>
                </a:lnTo>
                <a:lnTo>
                  <a:pt x="765707" y="89776"/>
                </a:lnTo>
                <a:lnTo>
                  <a:pt x="770492" y="39146"/>
                </a:lnTo>
                <a:lnTo>
                  <a:pt x="771565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56601" y="497695"/>
            <a:ext cx="1941496" cy="362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74C4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0"/>
            <a:ext cx="772160" cy="755650"/>
          </a:xfrm>
          <a:custGeom>
            <a:avLst/>
            <a:gdLst/>
            <a:ahLst/>
            <a:cxnLst/>
            <a:rect l="l" t="t" r="r" b="b"/>
            <a:pathLst>
              <a:path w="772160" h="755650">
                <a:moveTo>
                  <a:pt x="771565" y="0"/>
                </a:moveTo>
                <a:lnTo>
                  <a:pt x="635602" y="0"/>
                </a:lnTo>
                <a:lnTo>
                  <a:pt x="634265" y="39226"/>
                </a:lnTo>
                <a:lnTo>
                  <a:pt x="628557" y="88986"/>
                </a:lnTo>
                <a:lnTo>
                  <a:pt x="618951" y="137904"/>
                </a:lnTo>
                <a:lnTo>
                  <a:pt x="605537" y="185760"/>
                </a:lnTo>
                <a:lnTo>
                  <a:pt x="588405" y="232335"/>
                </a:lnTo>
                <a:lnTo>
                  <a:pt x="567647" y="277410"/>
                </a:lnTo>
                <a:lnTo>
                  <a:pt x="543353" y="320767"/>
                </a:lnTo>
                <a:lnTo>
                  <a:pt x="515614" y="362185"/>
                </a:lnTo>
                <a:lnTo>
                  <a:pt x="484521" y="401445"/>
                </a:lnTo>
                <a:lnTo>
                  <a:pt x="450164" y="438329"/>
                </a:lnTo>
                <a:lnTo>
                  <a:pt x="412956" y="472334"/>
                </a:lnTo>
                <a:lnTo>
                  <a:pt x="373402" y="503052"/>
                </a:lnTo>
                <a:lnTo>
                  <a:pt x="331722" y="530394"/>
                </a:lnTo>
                <a:lnTo>
                  <a:pt x="288137" y="554273"/>
                </a:lnTo>
                <a:lnTo>
                  <a:pt x="242867" y="574599"/>
                </a:lnTo>
                <a:lnTo>
                  <a:pt x="196133" y="591283"/>
                </a:lnTo>
                <a:lnTo>
                  <a:pt x="148154" y="604238"/>
                </a:lnTo>
                <a:lnTo>
                  <a:pt x="99151" y="613375"/>
                </a:lnTo>
                <a:lnTo>
                  <a:pt x="49343" y="618604"/>
                </a:lnTo>
                <a:lnTo>
                  <a:pt x="0" y="619812"/>
                </a:lnTo>
                <a:lnTo>
                  <a:pt x="0" y="755212"/>
                </a:lnTo>
                <a:lnTo>
                  <a:pt x="26317" y="755212"/>
                </a:lnTo>
                <a:lnTo>
                  <a:pt x="47954" y="754827"/>
                </a:lnTo>
                <a:lnTo>
                  <a:pt x="98626" y="750529"/>
                </a:lnTo>
                <a:lnTo>
                  <a:pt x="148680" y="742904"/>
                </a:lnTo>
                <a:lnTo>
                  <a:pt x="197962" y="732015"/>
                </a:lnTo>
                <a:lnTo>
                  <a:pt x="246316" y="717924"/>
                </a:lnTo>
                <a:lnTo>
                  <a:pt x="293588" y="700694"/>
                </a:lnTo>
                <a:lnTo>
                  <a:pt x="339623" y="680387"/>
                </a:lnTo>
                <a:lnTo>
                  <a:pt x="384265" y="657066"/>
                </a:lnTo>
                <a:lnTo>
                  <a:pt x="427359" y="630792"/>
                </a:lnTo>
                <a:lnTo>
                  <a:pt x="468750" y="601630"/>
                </a:lnTo>
                <a:lnTo>
                  <a:pt x="508284" y="569640"/>
                </a:lnTo>
                <a:lnTo>
                  <a:pt x="545805" y="534887"/>
                </a:lnTo>
                <a:lnTo>
                  <a:pt x="580914" y="497701"/>
                </a:lnTo>
                <a:lnTo>
                  <a:pt x="613278" y="458475"/>
                </a:lnTo>
                <a:lnTo>
                  <a:pt x="642833" y="417364"/>
                </a:lnTo>
                <a:lnTo>
                  <a:pt x="669516" y="374522"/>
                </a:lnTo>
                <a:lnTo>
                  <a:pt x="693262" y="330104"/>
                </a:lnTo>
                <a:lnTo>
                  <a:pt x="714008" y="284263"/>
                </a:lnTo>
                <a:lnTo>
                  <a:pt x="731689" y="237156"/>
                </a:lnTo>
                <a:lnTo>
                  <a:pt x="746242" y="188936"/>
                </a:lnTo>
                <a:lnTo>
                  <a:pt x="757603" y="139758"/>
                </a:lnTo>
                <a:lnTo>
                  <a:pt x="765707" y="89776"/>
                </a:lnTo>
                <a:lnTo>
                  <a:pt x="770492" y="39146"/>
                </a:lnTo>
                <a:lnTo>
                  <a:pt x="771565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5" y="174803"/>
            <a:ext cx="2455943" cy="294013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146724" y="9400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4323" y="0"/>
                </a:moveTo>
                <a:lnTo>
                  <a:pt x="21305" y="0"/>
                </a:lnTo>
                <a:lnTo>
                  <a:pt x="19842" y="143"/>
                </a:lnTo>
                <a:lnTo>
                  <a:pt x="0" y="21335"/>
                </a:lnTo>
                <a:lnTo>
                  <a:pt x="0" y="24338"/>
                </a:lnTo>
                <a:lnTo>
                  <a:pt x="21305" y="45662"/>
                </a:lnTo>
                <a:lnTo>
                  <a:pt x="24323" y="45662"/>
                </a:lnTo>
                <a:lnTo>
                  <a:pt x="45659" y="24338"/>
                </a:lnTo>
                <a:lnTo>
                  <a:pt x="45659" y="22835"/>
                </a:lnTo>
                <a:lnTo>
                  <a:pt x="45659" y="21335"/>
                </a:lnTo>
                <a:lnTo>
                  <a:pt x="25816" y="143"/>
                </a:lnTo>
                <a:lnTo>
                  <a:pt x="24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1292" y="309603"/>
            <a:ext cx="2072114" cy="197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911" y="1174880"/>
            <a:ext cx="4656877" cy="1207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74C4B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5393055" cy="3040380"/>
            <a:chOff x="1512" y="0"/>
            <a:chExt cx="5393055" cy="3040380"/>
          </a:xfrm>
        </p:grpSpPr>
        <p:sp>
          <p:nvSpPr>
            <p:cNvPr id="4" name="object 4"/>
            <p:cNvSpPr/>
            <p:nvPr/>
          </p:nvSpPr>
          <p:spPr>
            <a:xfrm>
              <a:off x="1512" y="0"/>
              <a:ext cx="1245870" cy="1192530"/>
            </a:xfrm>
            <a:custGeom>
              <a:avLst/>
              <a:gdLst/>
              <a:ahLst/>
              <a:cxnLst/>
              <a:rect l="l" t="t" r="r" b="b"/>
              <a:pathLst>
                <a:path w="1245870" h="1192530">
                  <a:moveTo>
                    <a:pt x="0" y="1019645"/>
                  </a:moveTo>
                  <a:lnTo>
                    <a:pt x="0" y="1191080"/>
                  </a:lnTo>
                  <a:lnTo>
                    <a:pt x="15350" y="1192005"/>
                  </a:lnTo>
                  <a:lnTo>
                    <a:pt x="126631" y="1192005"/>
                  </a:lnTo>
                  <a:lnTo>
                    <a:pt x="173451" y="1188860"/>
                  </a:lnTo>
                  <a:lnTo>
                    <a:pt x="222741" y="1183451"/>
                  </a:lnTo>
                  <a:lnTo>
                    <a:pt x="271700" y="1175980"/>
                  </a:lnTo>
                  <a:lnTo>
                    <a:pt x="320260" y="1166463"/>
                  </a:lnTo>
                  <a:lnTo>
                    <a:pt x="368359" y="1154919"/>
                  </a:lnTo>
                  <a:lnTo>
                    <a:pt x="415929" y="1141363"/>
                  </a:lnTo>
                  <a:lnTo>
                    <a:pt x="462907" y="1125813"/>
                  </a:lnTo>
                  <a:lnTo>
                    <a:pt x="509227" y="1108286"/>
                  </a:lnTo>
                  <a:lnTo>
                    <a:pt x="554823" y="1088800"/>
                  </a:lnTo>
                  <a:lnTo>
                    <a:pt x="599631" y="1067371"/>
                  </a:lnTo>
                  <a:lnTo>
                    <a:pt x="643586" y="1044016"/>
                  </a:lnTo>
                  <a:lnTo>
                    <a:pt x="680777" y="1022184"/>
                  </a:lnTo>
                  <a:lnTo>
                    <a:pt x="57831" y="1022184"/>
                  </a:lnTo>
                  <a:lnTo>
                    <a:pt x="8429" y="1020372"/>
                  </a:lnTo>
                  <a:lnTo>
                    <a:pt x="0" y="1019645"/>
                  </a:lnTo>
                  <a:close/>
                </a:path>
                <a:path w="1245870" h="1192530">
                  <a:moveTo>
                    <a:pt x="1245485" y="0"/>
                  </a:moveTo>
                  <a:lnTo>
                    <a:pt x="1074246" y="0"/>
                  </a:lnTo>
                  <a:lnTo>
                    <a:pt x="1074601" y="31003"/>
                  </a:lnTo>
                  <a:lnTo>
                    <a:pt x="1072711" y="80595"/>
                  </a:lnTo>
                  <a:lnTo>
                    <a:pt x="1068394" y="129841"/>
                  </a:lnTo>
                  <a:lnTo>
                    <a:pt x="1061683" y="178660"/>
                  </a:lnTo>
                  <a:lnTo>
                    <a:pt x="1052612" y="226967"/>
                  </a:lnTo>
                  <a:lnTo>
                    <a:pt x="1041212" y="274679"/>
                  </a:lnTo>
                  <a:lnTo>
                    <a:pt x="1027519" y="321715"/>
                  </a:lnTo>
                  <a:lnTo>
                    <a:pt x="1011564" y="367989"/>
                  </a:lnTo>
                  <a:lnTo>
                    <a:pt x="993382" y="413420"/>
                  </a:lnTo>
                  <a:lnTo>
                    <a:pt x="973005" y="457925"/>
                  </a:lnTo>
                  <a:lnTo>
                    <a:pt x="950467" y="501420"/>
                  </a:lnTo>
                  <a:lnTo>
                    <a:pt x="925801" y="543823"/>
                  </a:lnTo>
                  <a:lnTo>
                    <a:pt x="899039" y="585049"/>
                  </a:lnTo>
                  <a:lnTo>
                    <a:pt x="870216" y="625018"/>
                  </a:lnTo>
                  <a:lnTo>
                    <a:pt x="839365" y="663644"/>
                  </a:lnTo>
                  <a:lnTo>
                    <a:pt x="806518" y="700846"/>
                  </a:lnTo>
                  <a:lnTo>
                    <a:pt x="771710" y="736540"/>
                  </a:lnTo>
                  <a:lnTo>
                    <a:pt x="734973" y="770643"/>
                  </a:lnTo>
                  <a:lnTo>
                    <a:pt x="696583" y="802878"/>
                  </a:lnTo>
                  <a:lnTo>
                    <a:pt x="656855" y="833001"/>
                  </a:lnTo>
                  <a:lnTo>
                    <a:pt x="615873" y="860991"/>
                  </a:lnTo>
                  <a:lnTo>
                    <a:pt x="573724" y="886824"/>
                  </a:lnTo>
                  <a:lnTo>
                    <a:pt x="530496" y="910479"/>
                  </a:lnTo>
                  <a:lnTo>
                    <a:pt x="486274" y="931931"/>
                  </a:lnTo>
                  <a:lnTo>
                    <a:pt x="441145" y="951159"/>
                  </a:lnTo>
                  <a:lnTo>
                    <a:pt x="395195" y="968140"/>
                  </a:lnTo>
                  <a:lnTo>
                    <a:pt x="348511" y="982852"/>
                  </a:lnTo>
                  <a:lnTo>
                    <a:pt x="301179" y="995271"/>
                  </a:lnTo>
                  <a:lnTo>
                    <a:pt x="253286" y="1005374"/>
                  </a:lnTo>
                  <a:lnTo>
                    <a:pt x="204918" y="1013140"/>
                  </a:lnTo>
                  <a:lnTo>
                    <a:pt x="156162" y="1018546"/>
                  </a:lnTo>
                  <a:lnTo>
                    <a:pt x="107104" y="1021568"/>
                  </a:lnTo>
                  <a:lnTo>
                    <a:pt x="57831" y="1022184"/>
                  </a:lnTo>
                  <a:lnTo>
                    <a:pt x="680777" y="1022184"/>
                  </a:lnTo>
                  <a:lnTo>
                    <a:pt x="728673" y="991599"/>
                  </a:lnTo>
                  <a:lnTo>
                    <a:pt x="769676" y="962570"/>
                  </a:lnTo>
                  <a:lnTo>
                    <a:pt x="809564" y="931684"/>
                  </a:lnTo>
                  <a:lnTo>
                    <a:pt x="848273" y="898958"/>
                  </a:lnTo>
                  <a:lnTo>
                    <a:pt x="885537" y="864597"/>
                  </a:lnTo>
                  <a:lnTo>
                    <a:pt x="921121" y="828838"/>
                  </a:lnTo>
                  <a:lnTo>
                    <a:pt x="955001" y="791744"/>
                  </a:lnTo>
                  <a:lnTo>
                    <a:pt x="987151" y="753376"/>
                  </a:lnTo>
                  <a:lnTo>
                    <a:pt x="1017547" y="713798"/>
                  </a:lnTo>
                  <a:lnTo>
                    <a:pt x="1046162" y="673072"/>
                  </a:lnTo>
                  <a:lnTo>
                    <a:pt x="1072972" y="631261"/>
                  </a:lnTo>
                  <a:lnTo>
                    <a:pt x="1097953" y="588426"/>
                  </a:lnTo>
                  <a:lnTo>
                    <a:pt x="1121078" y="544632"/>
                  </a:lnTo>
                  <a:lnTo>
                    <a:pt x="1142324" y="499940"/>
                  </a:lnTo>
                  <a:lnTo>
                    <a:pt x="1161664" y="454413"/>
                  </a:lnTo>
                  <a:lnTo>
                    <a:pt x="1179074" y="408113"/>
                  </a:lnTo>
                  <a:lnTo>
                    <a:pt x="1194529" y="361103"/>
                  </a:lnTo>
                  <a:lnTo>
                    <a:pt x="1208003" y="313446"/>
                  </a:lnTo>
                  <a:lnTo>
                    <a:pt x="1219473" y="265204"/>
                  </a:lnTo>
                  <a:lnTo>
                    <a:pt x="1228911" y="216440"/>
                  </a:lnTo>
                  <a:lnTo>
                    <a:pt x="1236295" y="167217"/>
                  </a:lnTo>
                  <a:lnTo>
                    <a:pt x="1241597" y="117596"/>
                  </a:lnTo>
                  <a:lnTo>
                    <a:pt x="1244794" y="67640"/>
                  </a:lnTo>
                  <a:lnTo>
                    <a:pt x="1245861" y="17413"/>
                  </a:lnTo>
                  <a:lnTo>
                    <a:pt x="1245485" y="0"/>
                  </a:lnTo>
                  <a:close/>
                </a:path>
              </a:pathLst>
            </a:custGeom>
            <a:solidFill>
              <a:srgbClr val="FBB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4091" y="255532"/>
              <a:ext cx="4940300" cy="2777490"/>
            </a:xfrm>
            <a:custGeom>
              <a:avLst/>
              <a:gdLst/>
              <a:ahLst/>
              <a:cxnLst/>
              <a:rect l="l" t="t" r="r" b="b"/>
              <a:pathLst>
                <a:path w="4940300" h="2777490">
                  <a:moveTo>
                    <a:pt x="4940045" y="0"/>
                  </a:moveTo>
                  <a:lnTo>
                    <a:pt x="0" y="0"/>
                  </a:lnTo>
                  <a:lnTo>
                    <a:pt x="0" y="2314050"/>
                  </a:lnTo>
                  <a:lnTo>
                    <a:pt x="2953" y="2366275"/>
                  </a:lnTo>
                  <a:lnTo>
                    <a:pt x="11690" y="2417430"/>
                  </a:lnTo>
                  <a:lnTo>
                    <a:pt x="26023" y="2467063"/>
                  </a:lnTo>
                  <a:lnTo>
                    <a:pt x="45763" y="2514722"/>
                  </a:lnTo>
                  <a:lnTo>
                    <a:pt x="70723" y="2559952"/>
                  </a:lnTo>
                  <a:lnTo>
                    <a:pt x="100715" y="2602301"/>
                  </a:lnTo>
                  <a:lnTo>
                    <a:pt x="135553" y="2641317"/>
                  </a:lnTo>
                  <a:lnTo>
                    <a:pt x="174570" y="2676156"/>
                  </a:lnTo>
                  <a:lnTo>
                    <a:pt x="216920" y="2706149"/>
                  </a:lnTo>
                  <a:lnTo>
                    <a:pt x="262150" y="2731109"/>
                  </a:lnTo>
                  <a:lnTo>
                    <a:pt x="309808" y="2750848"/>
                  </a:lnTo>
                  <a:lnTo>
                    <a:pt x="359441" y="2765180"/>
                  </a:lnTo>
                  <a:lnTo>
                    <a:pt x="410596" y="2773916"/>
                  </a:lnTo>
                  <a:lnTo>
                    <a:pt x="462820" y="2776870"/>
                  </a:lnTo>
                  <a:lnTo>
                    <a:pt x="4940045" y="2776870"/>
                  </a:lnTo>
                  <a:lnTo>
                    <a:pt x="494004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57380" y="2497418"/>
              <a:ext cx="1090295" cy="543560"/>
            </a:xfrm>
            <a:custGeom>
              <a:avLst/>
              <a:gdLst/>
              <a:ahLst/>
              <a:cxnLst/>
              <a:rect l="l" t="t" r="r" b="b"/>
              <a:pathLst>
                <a:path w="1090295" h="543560">
                  <a:moveTo>
                    <a:pt x="543001" y="0"/>
                  </a:moveTo>
                  <a:lnTo>
                    <a:pt x="493796" y="2384"/>
                  </a:lnTo>
                  <a:lnTo>
                    <a:pt x="445827" y="9024"/>
                  </a:lnTo>
                  <a:lnTo>
                    <a:pt x="399280" y="19731"/>
                  </a:lnTo>
                  <a:lnTo>
                    <a:pt x="354344" y="34318"/>
                  </a:lnTo>
                  <a:lnTo>
                    <a:pt x="311209" y="52597"/>
                  </a:lnTo>
                  <a:lnTo>
                    <a:pt x="270061" y="74380"/>
                  </a:lnTo>
                  <a:lnTo>
                    <a:pt x="231091" y="99479"/>
                  </a:lnTo>
                  <a:lnTo>
                    <a:pt x="194486" y="127708"/>
                  </a:lnTo>
                  <a:lnTo>
                    <a:pt x="160435" y="158877"/>
                  </a:lnTo>
                  <a:lnTo>
                    <a:pt x="129126" y="192800"/>
                  </a:lnTo>
                  <a:lnTo>
                    <a:pt x="100748" y="229289"/>
                  </a:lnTo>
                  <a:lnTo>
                    <a:pt x="75489" y="268156"/>
                  </a:lnTo>
                  <a:lnTo>
                    <a:pt x="53539" y="309213"/>
                  </a:lnTo>
                  <a:lnTo>
                    <a:pt x="35084" y="352272"/>
                  </a:lnTo>
                  <a:lnTo>
                    <a:pt x="20315" y="397147"/>
                  </a:lnTo>
                  <a:lnTo>
                    <a:pt x="9418" y="443648"/>
                  </a:lnTo>
                  <a:lnTo>
                    <a:pt x="2584" y="491590"/>
                  </a:lnTo>
                  <a:lnTo>
                    <a:pt x="0" y="540782"/>
                  </a:lnTo>
                  <a:lnTo>
                    <a:pt x="272856" y="542937"/>
                  </a:lnTo>
                  <a:lnTo>
                    <a:pt x="277561" y="494428"/>
                  </a:lnTo>
                  <a:lnTo>
                    <a:pt x="290381" y="448793"/>
                  </a:lnTo>
                  <a:lnTo>
                    <a:pt x="310562" y="406783"/>
                  </a:lnTo>
                  <a:lnTo>
                    <a:pt x="337351" y="369149"/>
                  </a:lnTo>
                  <a:lnTo>
                    <a:pt x="369995" y="336639"/>
                  </a:lnTo>
                  <a:lnTo>
                    <a:pt x="407738" y="310005"/>
                  </a:lnTo>
                  <a:lnTo>
                    <a:pt x="449829" y="289996"/>
                  </a:lnTo>
                  <a:lnTo>
                    <a:pt x="495513" y="277363"/>
                  </a:lnTo>
                  <a:lnTo>
                    <a:pt x="544037" y="272856"/>
                  </a:lnTo>
                  <a:lnTo>
                    <a:pt x="592612" y="276984"/>
                  </a:lnTo>
                  <a:lnTo>
                    <a:pt x="638405" y="289260"/>
                  </a:lnTo>
                  <a:lnTo>
                    <a:pt x="680659" y="308940"/>
                  </a:lnTo>
                  <a:lnTo>
                    <a:pt x="718613" y="335279"/>
                  </a:lnTo>
                  <a:lnTo>
                    <a:pt x="751510" y="367534"/>
                  </a:lnTo>
                  <a:lnTo>
                    <a:pt x="778591" y="404960"/>
                  </a:lnTo>
                  <a:lnTo>
                    <a:pt x="799097" y="446812"/>
                  </a:lnTo>
                  <a:lnTo>
                    <a:pt x="812270" y="492346"/>
                  </a:lnTo>
                  <a:lnTo>
                    <a:pt x="817351" y="540818"/>
                  </a:lnTo>
                  <a:lnTo>
                    <a:pt x="1090178" y="536532"/>
                  </a:lnTo>
                  <a:lnTo>
                    <a:pt x="1087212" y="487361"/>
                  </a:lnTo>
                  <a:lnTo>
                    <a:pt x="1080006" y="439476"/>
                  </a:lnTo>
                  <a:lnTo>
                    <a:pt x="1068749" y="393061"/>
                  </a:lnTo>
                  <a:lnTo>
                    <a:pt x="1053632" y="348303"/>
                  </a:lnTo>
                  <a:lnTo>
                    <a:pt x="1034844" y="305389"/>
                  </a:lnTo>
                  <a:lnTo>
                    <a:pt x="1012576" y="264504"/>
                  </a:lnTo>
                  <a:lnTo>
                    <a:pt x="987016" y="225835"/>
                  </a:lnTo>
                  <a:lnTo>
                    <a:pt x="958357" y="189568"/>
                  </a:lnTo>
                  <a:lnTo>
                    <a:pt x="926786" y="155890"/>
                  </a:lnTo>
                  <a:lnTo>
                    <a:pt x="892494" y="124986"/>
                  </a:lnTo>
                  <a:lnTo>
                    <a:pt x="855672" y="97043"/>
                  </a:lnTo>
                  <a:lnTo>
                    <a:pt x="816508" y="72248"/>
                  </a:lnTo>
                  <a:lnTo>
                    <a:pt x="775193" y="50786"/>
                  </a:lnTo>
                  <a:lnTo>
                    <a:pt x="731917" y="32844"/>
                  </a:lnTo>
                  <a:lnTo>
                    <a:pt x="686870" y="18608"/>
                  </a:lnTo>
                  <a:lnTo>
                    <a:pt x="640242" y="8264"/>
                  </a:lnTo>
                  <a:lnTo>
                    <a:pt x="592222" y="1999"/>
                  </a:lnTo>
                  <a:lnTo>
                    <a:pt x="543001" y="0"/>
                  </a:lnTo>
                  <a:close/>
                </a:path>
              </a:pathLst>
            </a:custGeom>
            <a:solidFill>
              <a:srgbClr val="8181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7147" y="423437"/>
            <a:ext cx="4310380" cy="63754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3000"/>
              </a:lnSpc>
              <a:spcBef>
                <a:spcPts val="90"/>
              </a:spcBef>
            </a:pPr>
            <a:r>
              <a:rPr dirty="0" sz="1300" spc="-10">
                <a:solidFill>
                  <a:srgbClr val="26306F"/>
                </a:solidFill>
                <a:latin typeface="Verdana"/>
                <a:cs typeface="Verdana"/>
              </a:rPr>
              <a:t>U</a:t>
            </a:r>
            <a:r>
              <a:rPr dirty="0" sz="1300" spc="-25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1300" spc="-20">
                <a:solidFill>
                  <a:srgbClr val="26306F"/>
                </a:solidFill>
                <a:latin typeface="Verdana"/>
                <a:cs typeface="Verdana"/>
              </a:rPr>
              <a:t>V</a:t>
            </a:r>
            <a:r>
              <a:rPr dirty="0" sz="1300" spc="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1300" spc="-275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1300" spc="-95">
                <a:solidFill>
                  <a:srgbClr val="26306F"/>
                </a:solidFill>
                <a:latin typeface="Verdana"/>
                <a:cs typeface="Verdana"/>
              </a:rPr>
              <a:t>LI</a:t>
            </a:r>
            <a:r>
              <a:rPr dirty="0" sz="1300" spc="-135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1300" spc="-25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1300" spc="-11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1300" spc="-3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300" spc="-165">
                <a:solidFill>
                  <a:srgbClr val="26306F"/>
                </a:solidFill>
                <a:latin typeface="Verdana"/>
                <a:cs typeface="Verdana"/>
              </a:rPr>
              <a:t>TI</a:t>
            </a:r>
            <a:r>
              <a:rPr dirty="0" sz="1300" spc="-8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1300" spc="-165">
                <a:solidFill>
                  <a:srgbClr val="26306F"/>
                </a:solidFill>
                <a:latin typeface="Verdana"/>
                <a:cs typeface="Verdana"/>
              </a:rPr>
              <a:t>TI</a:t>
            </a:r>
            <a:r>
              <a:rPr dirty="0" sz="1300" spc="20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1300" spc="-5">
                <a:solidFill>
                  <a:srgbClr val="26306F"/>
                </a:solidFill>
                <a:latin typeface="Verdana"/>
                <a:cs typeface="Verdana"/>
              </a:rPr>
              <a:t>AL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BI</a:t>
            </a:r>
            <a:r>
              <a:rPr dirty="0" sz="1300" spc="-9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300" spc="-145">
                <a:solidFill>
                  <a:srgbClr val="26306F"/>
                </a:solidFill>
                <a:latin typeface="Verdana"/>
                <a:cs typeface="Verdana"/>
              </a:rPr>
              <a:t>IN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300" spc="30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1300" spc="1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300" spc="3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1300" spc="-95">
                <a:solidFill>
                  <a:srgbClr val="26306F"/>
                </a:solidFill>
                <a:latin typeface="Verdana"/>
                <a:cs typeface="Verdana"/>
              </a:rPr>
              <a:t>HI</a:t>
            </a:r>
            <a:r>
              <a:rPr dirty="0" sz="1300" spc="-12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1300" spc="5">
                <a:solidFill>
                  <a:srgbClr val="26306F"/>
                </a:solidFill>
                <a:latin typeface="Verdana"/>
                <a:cs typeface="Verdana"/>
              </a:rPr>
              <a:t>E  </a:t>
            </a:r>
            <a:r>
              <a:rPr dirty="0" sz="1300" spc="-1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1300" spc="-2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1300" spc="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300" spc="15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1300" spc="-114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1300" spc="-185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1300" spc="-25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300" spc="1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1300" spc="15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1300" spc="40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1300" spc="15">
                <a:solidFill>
                  <a:srgbClr val="26306F"/>
                </a:solidFill>
                <a:latin typeface="Verdana"/>
                <a:cs typeface="Verdana"/>
              </a:rPr>
              <a:t>P</a:t>
            </a:r>
            <a:r>
              <a:rPr dirty="0" sz="1300" spc="-1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1300" spc="-2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1300" spc="-15">
                <a:solidFill>
                  <a:srgbClr val="26306F"/>
                </a:solidFill>
                <a:latin typeface="Verdana"/>
                <a:cs typeface="Verdana"/>
              </a:rPr>
              <a:t>H</a:t>
            </a:r>
            <a:r>
              <a:rPr dirty="0" sz="1300" spc="-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1300" spc="-15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1300" spc="-95">
                <a:solidFill>
                  <a:srgbClr val="26306F"/>
                </a:solidFill>
                <a:latin typeface="Verdana"/>
                <a:cs typeface="Verdana"/>
              </a:rPr>
              <a:t>SI</a:t>
            </a:r>
            <a:r>
              <a:rPr dirty="0" sz="1300" spc="-135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1300" spc="-2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300" spc="35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1300" spc="25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1300" spc="20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1300" spc="-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1300" spc="-15">
                <a:solidFill>
                  <a:srgbClr val="26306F"/>
                </a:solidFill>
                <a:latin typeface="Verdana"/>
                <a:cs typeface="Verdana"/>
              </a:rPr>
              <a:t>L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1300" spc="-7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1300" spc="-45">
                <a:solidFill>
                  <a:srgbClr val="26306F"/>
                </a:solidFill>
                <a:latin typeface="Verdana"/>
                <a:cs typeface="Verdana"/>
              </a:rPr>
              <a:t>H</a:t>
            </a:r>
            <a:r>
              <a:rPr dirty="0" sz="1300" spc="-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1300" spc="-1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1300" spc="-10">
                <a:solidFill>
                  <a:srgbClr val="26306F"/>
                </a:solidFill>
                <a:latin typeface="Verdana"/>
                <a:cs typeface="Verdana"/>
              </a:rPr>
              <a:t>UGH  </a:t>
            </a:r>
            <a:r>
              <a:rPr dirty="0" sz="1300" spc="-40">
                <a:solidFill>
                  <a:srgbClr val="26306F"/>
                </a:solidFill>
                <a:latin typeface="Verdana"/>
                <a:cs typeface="Verdana"/>
              </a:rPr>
              <a:t>ADVERSARIAL</a:t>
            </a:r>
            <a:r>
              <a:rPr dirty="0" sz="1300" spc="-75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26306F"/>
                </a:solidFill>
                <a:latin typeface="Verdana"/>
                <a:cs typeface="Verdana"/>
              </a:rPr>
              <a:t>ATTACKS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4154" y="1695733"/>
            <a:ext cx="1236980" cy="10699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8900"/>
              </a:lnSpc>
              <a:spcBef>
                <a:spcPts val="90"/>
              </a:spcBef>
            </a:pPr>
            <a:r>
              <a:rPr dirty="0" sz="1050" spc="-55" b="1">
                <a:latin typeface="Tahoma"/>
                <a:cs typeface="Tahoma"/>
              </a:rPr>
              <a:t>I</a:t>
            </a:r>
            <a:r>
              <a:rPr dirty="0" sz="1050" spc="-65" b="1">
                <a:latin typeface="Tahoma"/>
                <a:cs typeface="Tahoma"/>
              </a:rPr>
              <a:t>n</a:t>
            </a:r>
            <a:r>
              <a:rPr dirty="0" sz="1050" spc="25" b="1">
                <a:latin typeface="Tahoma"/>
                <a:cs typeface="Tahoma"/>
              </a:rPr>
              <a:t>di</a:t>
            </a:r>
            <a:r>
              <a:rPr dirty="0" sz="1050" spc="15" b="1">
                <a:latin typeface="Tahoma"/>
                <a:cs typeface="Tahoma"/>
              </a:rPr>
              <a:t>vidual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-40" b="1">
                <a:latin typeface="Tahoma"/>
                <a:cs typeface="Tahoma"/>
              </a:rPr>
              <a:t>T</a:t>
            </a:r>
            <a:r>
              <a:rPr dirty="0" sz="1050" spc="15" b="1">
                <a:latin typeface="Tahoma"/>
                <a:cs typeface="Tahoma"/>
              </a:rPr>
              <a:t>ask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-50" b="1">
                <a:latin typeface="Tahoma"/>
                <a:cs typeface="Tahoma"/>
              </a:rPr>
              <a:t>-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-175" b="1">
                <a:latin typeface="Tahoma"/>
                <a:cs typeface="Tahoma"/>
              </a:rPr>
              <a:t>1  </a:t>
            </a:r>
            <a:r>
              <a:rPr dirty="0" sz="1050" spc="25" b="1">
                <a:latin typeface="Tahoma"/>
                <a:cs typeface="Tahoma"/>
              </a:rPr>
              <a:t>Group </a:t>
            </a:r>
            <a:r>
              <a:rPr dirty="0" sz="1050" spc="-50" b="1">
                <a:latin typeface="Tahoma"/>
                <a:cs typeface="Tahoma"/>
              </a:rPr>
              <a:t>- </a:t>
            </a:r>
            <a:r>
              <a:rPr dirty="0" sz="1050" spc="-55" b="1">
                <a:latin typeface="Tahoma"/>
                <a:cs typeface="Tahoma"/>
              </a:rPr>
              <a:t>5 </a:t>
            </a:r>
            <a:r>
              <a:rPr dirty="0" sz="1050" spc="-50" b="1">
                <a:latin typeface="Tahoma"/>
                <a:cs typeface="Tahoma"/>
              </a:rPr>
              <a:t> </a:t>
            </a:r>
            <a:r>
              <a:rPr dirty="0" sz="1050" spc="30" b="1">
                <a:latin typeface="Tahoma"/>
                <a:cs typeface="Tahoma"/>
              </a:rPr>
              <a:t>Submitted </a:t>
            </a:r>
            <a:r>
              <a:rPr dirty="0" sz="1050" spc="40" b="1">
                <a:latin typeface="Tahoma"/>
                <a:cs typeface="Tahoma"/>
              </a:rPr>
              <a:t>By </a:t>
            </a:r>
            <a:r>
              <a:rPr dirty="0" sz="1050" spc="-50" b="1">
                <a:latin typeface="Tahoma"/>
                <a:cs typeface="Tahoma"/>
              </a:rPr>
              <a:t>- </a:t>
            </a:r>
            <a:r>
              <a:rPr dirty="0" sz="1050" spc="-45" b="1">
                <a:latin typeface="Tahoma"/>
                <a:cs typeface="Tahoma"/>
              </a:rPr>
              <a:t> </a:t>
            </a:r>
            <a:r>
              <a:rPr dirty="0" sz="1050" spc="15" b="1">
                <a:latin typeface="Tahoma"/>
                <a:cs typeface="Tahoma"/>
              </a:rPr>
              <a:t>Shouri Saha </a:t>
            </a:r>
            <a:r>
              <a:rPr dirty="0" sz="1050" spc="20" b="1">
                <a:latin typeface="Tahoma"/>
                <a:cs typeface="Tahoma"/>
              </a:rPr>
              <a:t> </a:t>
            </a:r>
            <a:r>
              <a:rPr dirty="0" sz="1050" spc="-70" b="1">
                <a:latin typeface="Tahoma"/>
                <a:cs typeface="Tahoma"/>
              </a:rPr>
              <a:t>20101349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30" b="1">
                <a:latin typeface="Tahoma"/>
                <a:cs typeface="Tahoma"/>
              </a:rPr>
              <a:t>Se</a:t>
            </a:r>
            <a:r>
              <a:rPr dirty="0" sz="1050" spc="30" b="1">
                <a:latin typeface="Tahoma"/>
                <a:cs typeface="Tahoma"/>
              </a:rPr>
              <a:t>c</a:t>
            </a:r>
            <a:r>
              <a:rPr dirty="0" sz="1050" spc="10" b="1">
                <a:latin typeface="Tahoma"/>
                <a:cs typeface="Tahoma"/>
              </a:rPr>
              <a:t>t</a:t>
            </a:r>
            <a:r>
              <a:rPr dirty="0" sz="1050" spc="20" b="1">
                <a:latin typeface="Tahoma"/>
                <a:cs typeface="Tahoma"/>
              </a:rPr>
              <a:t>ion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-50" b="1">
                <a:latin typeface="Tahoma"/>
                <a:cs typeface="Tahoma"/>
              </a:rPr>
              <a:t>-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-270" b="1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1887" y="1687113"/>
            <a:ext cx="1369695" cy="403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26390">
              <a:lnSpc>
                <a:spcPct val="118000"/>
              </a:lnSpc>
              <a:spcBef>
                <a:spcPts val="95"/>
              </a:spcBef>
            </a:pPr>
            <a:r>
              <a:rPr dirty="0" sz="1050" spc="20" b="1">
                <a:latin typeface="Tahoma"/>
                <a:cs typeface="Tahoma"/>
              </a:rPr>
              <a:t>S</a:t>
            </a:r>
            <a:r>
              <a:rPr dirty="0" sz="1050" spc="15" b="1">
                <a:latin typeface="Tahoma"/>
                <a:cs typeface="Tahoma"/>
              </a:rPr>
              <a:t>u</a:t>
            </a:r>
            <a:r>
              <a:rPr dirty="0" sz="1050" spc="50" b="1">
                <a:latin typeface="Tahoma"/>
                <a:cs typeface="Tahoma"/>
              </a:rPr>
              <a:t>bmi</a:t>
            </a:r>
            <a:r>
              <a:rPr dirty="0" sz="1050" spc="-5" b="1">
                <a:latin typeface="Tahoma"/>
                <a:cs typeface="Tahoma"/>
              </a:rPr>
              <a:t>t</a:t>
            </a:r>
            <a:r>
              <a:rPr dirty="0" sz="1050" spc="-10" b="1">
                <a:latin typeface="Tahoma"/>
                <a:cs typeface="Tahoma"/>
              </a:rPr>
              <a:t>t</a:t>
            </a:r>
            <a:r>
              <a:rPr dirty="0" sz="1050" spc="45" b="1">
                <a:latin typeface="Tahoma"/>
                <a:cs typeface="Tahoma"/>
              </a:rPr>
              <a:t>ed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-70" b="1">
                <a:latin typeface="Tahoma"/>
                <a:cs typeface="Tahoma"/>
              </a:rPr>
              <a:t>T</a:t>
            </a:r>
            <a:r>
              <a:rPr dirty="0" sz="1050" spc="30" b="1">
                <a:latin typeface="Tahoma"/>
                <a:cs typeface="Tahoma"/>
              </a:rPr>
              <a:t>o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-40" b="1">
                <a:latin typeface="Tahoma"/>
                <a:cs typeface="Tahoma"/>
              </a:rPr>
              <a:t>-  </a:t>
            </a:r>
            <a:r>
              <a:rPr dirty="0" sz="1050" spc="10" b="1">
                <a:latin typeface="Tahoma"/>
                <a:cs typeface="Tahoma"/>
              </a:rPr>
              <a:t>Annajiat</a:t>
            </a:r>
            <a:r>
              <a:rPr dirty="0" sz="1050" spc="-40" b="1">
                <a:latin typeface="Tahoma"/>
                <a:cs typeface="Tahoma"/>
              </a:rPr>
              <a:t> </a:t>
            </a:r>
            <a:r>
              <a:rPr dirty="0" sz="1050" spc="35" b="1">
                <a:latin typeface="Tahoma"/>
                <a:cs typeface="Tahoma"/>
              </a:rPr>
              <a:t>Alim</a:t>
            </a:r>
            <a:r>
              <a:rPr dirty="0" sz="1050" spc="-35" b="1">
                <a:latin typeface="Tahoma"/>
                <a:cs typeface="Tahoma"/>
              </a:rPr>
              <a:t> </a:t>
            </a:r>
            <a:r>
              <a:rPr dirty="0" sz="1050" spc="5" b="1">
                <a:latin typeface="Tahoma"/>
                <a:cs typeface="Tahoma"/>
              </a:rPr>
              <a:t>Rasel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6302" y="2278333"/>
            <a:ext cx="14554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40" b="1">
                <a:latin typeface="Tahoma"/>
                <a:cs typeface="Tahoma"/>
              </a:rPr>
              <a:t>R</a:t>
            </a:r>
            <a:r>
              <a:rPr dirty="0" sz="1050" spc="45" b="1">
                <a:latin typeface="Tahoma"/>
                <a:cs typeface="Tahoma"/>
              </a:rPr>
              <a:t>A</a:t>
            </a:r>
            <a:r>
              <a:rPr dirty="0" sz="1050" spc="-125" b="1">
                <a:latin typeface="Tahoma"/>
                <a:cs typeface="Tahoma"/>
              </a:rPr>
              <a:t>: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35" b="1">
                <a:latin typeface="Tahoma"/>
                <a:cs typeface="Tahoma"/>
              </a:rPr>
              <a:t>Mehnaz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-80" b="1">
                <a:latin typeface="Tahoma"/>
                <a:cs typeface="Tahoma"/>
              </a:rPr>
              <a:t>&amp;</a:t>
            </a:r>
            <a:r>
              <a:rPr dirty="0" sz="1050" spc="-20" b="1">
                <a:latin typeface="Tahoma"/>
                <a:cs typeface="Tahoma"/>
              </a:rPr>
              <a:t> </a:t>
            </a:r>
            <a:r>
              <a:rPr dirty="0" sz="1050" spc="15" b="1">
                <a:latin typeface="Tahoma"/>
                <a:cs typeface="Tahoma"/>
              </a:rPr>
              <a:t>Sabbir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8"/>
            <a:ext cx="5845810" cy="3288029"/>
            <a:chOff x="1512" y="8"/>
            <a:chExt cx="5845810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" y="8"/>
              <a:ext cx="5845240" cy="32879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90795" y="209062"/>
              <a:ext cx="2463165" cy="554355"/>
            </a:xfrm>
            <a:custGeom>
              <a:avLst/>
              <a:gdLst/>
              <a:ahLst/>
              <a:cxnLst/>
              <a:rect l="l" t="t" r="r" b="b"/>
              <a:pathLst>
                <a:path w="2463165" h="554355">
                  <a:moveTo>
                    <a:pt x="2462927" y="0"/>
                  </a:moveTo>
                  <a:lnTo>
                    <a:pt x="0" y="0"/>
                  </a:lnTo>
                  <a:lnTo>
                    <a:pt x="0" y="554080"/>
                  </a:lnTo>
                  <a:lnTo>
                    <a:pt x="2327717" y="554080"/>
                  </a:lnTo>
                  <a:lnTo>
                    <a:pt x="2354225" y="552290"/>
                  </a:lnTo>
                  <a:lnTo>
                    <a:pt x="2402727" y="538570"/>
                  </a:lnTo>
                  <a:lnTo>
                    <a:pt x="2440192" y="512972"/>
                  </a:lnTo>
                  <a:lnTo>
                    <a:pt x="2460302" y="479835"/>
                  </a:lnTo>
                  <a:lnTo>
                    <a:pt x="2462927" y="461735"/>
                  </a:lnTo>
                  <a:lnTo>
                    <a:pt x="2462927" y="0"/>
                  </a:lnTo>
                  <a:close/>
                </a:path>
              </a:pathLst>
            </a:custGeom>
            <a:solidFill>
              <a:srgbClr val="74C4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25"/>
              </a:spcBef>
            </a:pPr>
            <a:r>
              <a:rPr dirty="0" spc="45"/>
              <a:t>Future</a:t>
            </a:r>
            <a:r>
              <a:rPr dirty="0" spc="-15"/>
              <a:t> </a:t>
            </a:r>
            <a:r>
              <a:rPr dirty="0" spc="40"/>
              <a:t>Research</a:t>
            </a:r>
            <a:r>
              <a:rPr dirty="0" spc="-15"/>
              <a:t> </a:t>
            </a:r>
            <a:r>
              <a:rPr dirty="0" spc="40"/>
              <a:t>Directions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6950" y="866095"/>
            <a:ext cx="4911090" cy="2025014"/>
            <a:chOff x="466950" y="866095"/>
            <a:chExt cx="4911090" cy="2025014"/>
          </a:xfrm>
        </p:grpSpPr>
        <p:sp>
          <p:nvSpPr>
            <p:cNvPr id="7" name="object 7"/>
            <p:cNvSpPr/>
            <p:nvPr/>
          </p:nvSpPr>
          <p:spPr>
            <a:xfrm>
              <a:off x="466950" y="866095"/>
              <a:ext cx="4911090" cy="2025014"/>
            </a:xfrm>
            <a:custGeom>
              <a:avLst/>
              <a:gdLst/>
              <a:ahLst/>
              <a:cxnLst/>
              <a:rect l="l" t="t" r="r" b="b"/>
              <a:pathLst>
                <a:path w="4911090" h="2025014">
                  <a:moveTo>
                    <a:pt x="4910605" y="0"/>
                  </a:moveTo>
                  <a:lnTo>
                    <a:pt x="0" y="0"/>
                  </a:lnTo>
                  <a:lnTo>
                    <a:pt x="0" y="2024527"/>
                  </a:lnTo>
                  <a:lnTo>
                    <a:pt x="4641070" y="2024527"/>
                  </a:lnTo>
                  <a:lnTo>
                    <a:pt x="4683484" y="2020323"/>
                  </a:lnTo>
                  <a:lnTo>
                    <a:pt x="4724473" y="2007962"/>
                  </a:lnTo>
                  <a:lnTo>
                    <a:pt x="4763314" y="1987820"/>
                  </a:lnTo>
                  <a:lnTo>
                    <a:pt x="4799284" y="1960272"/>
                  </a:lnTo>
                  <a:lnTo>
                    <a:pt x="4831662" y="1925692"/>
                  </a:lnTo>
                  <a:lnTo>
                    <a:pt x="4859277" y="1885170"/>
                  </a:lnTo>
                  <a:lnTo>
                    <a:pt x="4881281" y="1840144"/>
                  </a:lnTo>
                  <a:lnTo>
                    <a:pt x="4897371" y="1791518"/>
                  </a:lnTo>
                  <a:lnTo>
                    <a:pt x="4907246" y="1740199"/>
                  </a:lnTo>
                  <a:lnTo>
                    <a:pt x="4910605" y="1687092"/>
                  </a:lnTo>
                  <a:lnTo>
                    <a:pt x="4910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9104" y="1283792"/>
              <a:ext cx="52069" cy="837565"/>
            </a:xfrm>
            <a:custGeom>
              <a:avLst/>
              <a:gdLst/>
              <a:ahLst/>
              <a:cxnLst/>
              <a:rect l="l" t="t" r="r" b="b"/>
              <a:pathLst>
                <a:path w="52070" h="837564">
                  <a:moveTo>
                    <a:pt x="51752" y="809625"/>
                  </a:moveTo>
                  <a:lnTo>
                    <a:pt x="27571" y="785444"/>
                  </a:lnTo>
                  <a:lnTo>
                    <a:pt x="24180" y="785444"/>
                  </a:lnTo>
                  <a:lnTo>
                    <a:pt x="0" y="809625"/>
                  </a:lnTo>
                  <a:lnTo>
                    <a:pt x="0" y="813028"/>
                  </a:lnTo>
                  <a:lnTo>
                    <a:pt x="24180" y="837209"/>
                  </a:lnTo>
                  <a:lnTo>
                    <a:pt x="27571" y="837209"/>
                  </a:lnTo>
                  <a:lnTo>
                    <a:pt x="51752" y="813028"/>
                  </a:lnTo>
                  <a:lnTo>
                    <a:pt x="51752" y="811326"/>
                  </a:lnTo>
                  <a:lnTo>
                    <a:pt x="51752" y="809625"/>
                  </a:lnTo>
                  <a:close/>
                </a:path>
                <a:path w="52070" h="837564">
                  <a:moveTo>
                    <a:pt x="51752" y="416902"/>
                  </a:moveTo>
                  <a:lnTo>
                    <a:pt x="27571" y="392722"/>
                  </a:lnTo>
                  <a:lnTo>
                    <a:pt x="24180" y="392722"/>
                  </a:lnTo>
                  <a:lnTo>
                    <a:pt x="0" y="416902"/>
                  </a:lnTo>
                  <a:lnTo>
                    <a:pt x="0" y="420306"/>
                  </a:lnTo>
                  <a:lnTo>
                    <a:pt x="24180" y="444474"/>
                  </a:lnTo>
                  <a:lnTo>
                    <a:pt x="27571" y="444474"/>
                  </a:lnTo>
                  <a:lnTo>
                    <a:pt x="51752" y="420306"/>
                  </a:lnTo>
                  <a:lnTo>
                    <a:pt x="51752" y="418604"/>
                  </a:lnTo>
                  <a:lnTo>
                    <a:pt x="51752" y="416902"/>
                  </a:lnTo>
                  <a:close/>
                </a:path>
                <a:path w="52070" h="837564">
                  <a:moveTo>
                    <a:pt x="51752" y="24180"/>
                  </a:moveTo>
                  <a:lnTo>
                    <a:pt x="27571" y="0"/>
                  </a:lnTo>
                  <a:lnTo>
                    <a:pt x="24180" y="0"/>
                  </a:lnTo>
                  <a:lnTo>
                    <a:pt x="0" y="24180"/>
                  </a:lnTo>
                  <a:lnTo>
                    <a:pt x="0" y="27584"/>
                  </a:lnTo>
                  <a:lnTo>
                    <a:pt x="24180" y="51752"/>
                  </a:lnTo>
                  <a:lnTo>
                    <a:pt x="27571" y="51752"/>
                  </a:lnTo>
                  <a:lnTo>
                    <a:pt x="51752" y="27584"/>
                  </a:lnTo>
                  <a:lnTo>
                    <a:pt x="51752" y="25882"/>
                  </a:lnTo>
                  <a:lnTo>
                    <a:pt x="51752" y="24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985" marR="5080">
              <a:lnSpc>
                <a:spcPct val="129800"/>
              </a:lnSpc>
              <a:spcBef>
                <a:spcPts val="100"/>
              </a:spcBef>
            </a:pPr>
            <a:r>
              <a:rPr dirty="0" spc="5"/>
              <a:t>The</a:t>
            </a:r>
            <a:r>
              <a:rPr dirty="0" spc="-40"/>
              <a:t> </a:t>
            </a:r>
            <a:r>
              <a:rPr dirty="0" spc="5"/>
              <a:t>authors</a:t>
            </a:r>
            <a:r>
              <a:rPr dirty="0" spc="-40"/>
              <a:t> </a:t>
            </a:r>
            <a:r>
              <a:rPr dirty="0" spc="25"/>
              <a:t>want</a:t>
            </a:r>
            <a:r>
              <a:rPr dirty="0" spc="-40"/>
              <a:t> </a:t>
            </a:r>
            <a:r>
              <a:rPr dirty="0" spc="5"/>
              <a:t>to</a:t>
            </a:r>
            <a:r>
              <a:rPr dirty="0" spc="-40"/>
              <a:t> </a:t>
            </a:r>
            <a:r>
              <a:rPr dirty="0" spc="5"/>
              <a:t>improve</a:t>
            </a:r>
            <a:r>
              <a:rPr dirty="0" spc="-35"/>
              <a:t> </a:t>
            </a:r>
            <a:r>
              <a:rPr dirty="0" spc="-15"/>
              <a:t>adversarial</a:t>
            </a:r>
            <a:r>
              <a:rPr dirty="0" spc="-40"/>
              <a:t> </a:t>
            </a:r>
            <a:r>
              <a:rPr dirty="0" spc="5"/>
              <a:t>attack</a:t>
            </a:r>
            <a:r>
              <a:rPr dirty="0" spc="-40"/>
              <a:t> </a:t>
            </a:r>
            <a:r>
              <a:rPr dirty="0" spc="30"/>
              <a:t>methods</a:t>
            </a:r>
            <a:r>
              <a:rPr dirty="0" spc="-40"/>
              <a:t> </a:t>
            </a:r>
            <a:r>
              <a:rPr dirty="0" spc="5"/>
              <a:t>to</a:t>
            </a:r>
            <a:r>
              <a:rPr dirty="0" spc="-35"/>
              <a:t> </a:t>
            </a:r>
            <a:r>
              <a:rPr dirty="0" spc="55"/>
              <a:t>ﬁnd</a:t>
            </a:r>
            <a:r>
              <a:rPr dirty="0" spc="-40"/>
              <a:t> </a:t>
            </a:r>
            <a:r>
              <a:rPr dirty="0" spc="20"/>
              <a:t>more </a:t>
            </a:r>
            <a:r>
              <a:rPr dirty="0" spc="-340"/>
              <a:t> </a:t>
            </a:r>
            <a:r>
              <a:rPr dirty="0"/>
              <a:t>statistical</a:t>
            </a:r>
            <a:r>
              <a:rPr dirty="0" spc="-95"/>
              <a:t> </a:t>
            </a:r>
            <a:r>
              <a:rPr dirty="0" spc="-25"/>
              <a:t>biases.</a:t>
            </a:r>
          </a:p>
          <a:p>
            <a:pPr marL="133985" marR="5080">
              <a:lnSpc>
                <a:spcPts val="1560"/>
              </a:lnSpc>
              <a:spcBef>
                <a:spcPts val="85"/>
              </a:spcBef>
            </a:pPr>
            <a:r>
              <a:rPr dirty="0" spc="5"/>
              <a:t>The</a:t>
            </a:r>
            <a:r>
              <a:rPr dirty="0" spc="-35"/>
              <a:t> </a:t>
            </a:r>
            <a:r>
              <a:rPr dirty="0" spc="5"/>
              <a:t>authors</a:t>
            </a:r>
            <a:r>
              <a:rPr dirty="0" spc="-30"/>
              <a:t> </a:t>
            </a:r>
            <a:r>
              <a:rPr dirty="0" spc="-5"/>
              <a:t>also</a:t>
            </a:r>
            <a:r>
              <a:rPr dirty="0" spc="-35"/>
              <a:t> </a:t>
            </a:r>
            <a:r>
              <a:rPr dirty="0" spc="25"/>
              <a:t>want</a:t>
            </a:r>
            <a:r>
              <a:rPr dirty="0" spc="-30"/>
              <a:t> </a:t>
            </a:r>
            <a:r>
              <a:rPr dirty="0" spc="5"/>
              <a:t>to</a:t>
            </a:r>
            <a:r>
              <a:rPr dirty="0" spc="-30"/>
              <a:t> </a:t>
            </a:r>
            <a:r>
              <a:rPr dirty="0" spc="5"/>
              <a:t>study</a:t>
            </a:r>
            <a:r>
              <a:rPr dirty="0" spc="-35"/>
              <a:t> </a:t>
            </a:r>
            <a:r>
              <a:rPr dirty="0" spc="5"/>
              <a:t>regularization</a:t>
            </a:r>
            <a:r>
              <a:rPr dirty="0" spc="-30"/>
              <a:t> </a:t>
            </a:r>
            <a:r>
              <a:rPr dirty="0" spc="30"/>
              <a:t>and</a:t>
            </a:r>
            <a:r>
              <a:rPr dirty="0" spc="-35"/>
              <a:t> </a:t>
            </a:r>
            <a:r>
              <a:rPr dirty="0" spc="15"/>
              <a:t>data</a:t>
            </a:r>
            <a:r>
              <a:rPr dirty="0" spc="-30"/>
              <a:t> </a:t>
            </a:r>
            <a:r>
              <a:rPr dirty="0" spc="25"/>
              <a:t>augmentation </a:t>
            </a:r>
            <a:r>
              <a:rPr dirty="0" spc="-335"/>
              <a:t> </a:t>
            </a:r>
            <a:r>
              <a:rPr dirty="0" spc="-10"/>
              <a:t>t</a:t>
            </a:r>
            <a:r>
              <a:rPr dirty="0" spc="20"/>
              <a:t>o</a:t>
            </a:r>
            <a:r>
              <a:rPr dirty="0" spc="-90"/>
              <a:t> </a:t>
            </a:r>
            <a:r>
              <a:rPr dirty="0" spc="-40"/>
              <a:t>r</a:t>
            </a:r>
            <a:r>
              <a:rPr dirty="0" spc="35"/>
              <a:t>ed</a:t>
            </a:r>
            <a:r>
              <a:rPr dirty="0" spc="45"/>
              <a:t>u</a:t>
            </a:r>
            <a:r>
              <a:rPr dirty="0" spc="30"/>
              <a:t>c</a:t>
            </a:r>
            <a:r>
              <a:rPr dirty="0" spc="10"/>
              <a:t>e</a:t>
            </a:r>
            <a:r>
              <a:rPr dirty="0" spc="-90"/>
              <a:t> </a:t>
            </a:r>
            <a:r>
              <a:rPr dirty="0" spc="55"/>
              <a:t>MRC</a:t>
            </a:r>
            <a:r>
              <a:rPr dirty="0" spc="-90"/>
              <a:t> </a:t>
            </a:r>
            <a:r>
              <a:rPr dirty="0" spc="95"/>
              <a:t>m</a:t>
            </a:r>
            <a:r>
              <a:rPr dirty="0" spc="20"/>
              <a:t>odel</a:t>
            </a:r>
            <a:r>
              <a:rPr dirty="0" spc="-90"/>
              <a:t> </a:t>
            </a:r>
            <a:r>
              <a:rPr dirty="0"/>
              <a:t>statistical</a:t>
            </a:r>
            <a:r>
              <a:rPr dirty="0" spc="-90"/>
              <a:t> </a:t>
            </a:r>
            <a:r>
              <a:rPr dirty="0" spc="-25"/>
              <a:t>biases.</a:t>
            </a:r>
          </a:p>
          <a:p>
            <a:pPr marL="133985">
              <a:lnSpc>
                <a:spcPct val="100000"/>
              </a:lnSpc>
              <a:spcBef>
                <a:spcPts val="220"/>
              </a:spcBef>
            </a:pPr>
            <a:r>
              <a:rPr dirty="0" spc="5"/>
              <a:t>The</a:t>
            </a:r>
            <a:r>
              <a:rPr dirty="0" spc="290"/>
              <a:t> </a:t>
            </a:r>
            <a:r>
              <a:rPr dirty="0" spc="5"/>
              <a:t>authors</a:t>
            </a:r>
            <a:r>
              <a:rPr dirty="0" spc="290"/>
              <a:t> </a:t>
            </a:r>
            <a:r>
              <a:rPr dirty="0" spc="20"/>
              <a:t>plan</a:t>
            </a:r>
            <a:r>
              <a:rPr dirty="0" spc="295"/>
              <a:t> </a:t>
            </a:r>
            <a:r>
              <a:rPr dirty="0" spc="5"/>
              <a:t>to</a:t>
            </a:r>
            <a:r>
              <a:rPr dirty="0" spc="290"/>
              <a:t> </a:t>
            </a:r>
            <a:r>
              <a:rPr dirty="0" spc="5"/>
              <a:t>provide</a:t>
            </a:r>
            <a:r>
              <a:rPr dirty="0" spc="295"/>
              <a:t> </a:t>
            </a:r>
            <a:r>
              <a:rPr dirty="0" spc="5"/>
              <a:t>their</a:t>
            </a:r>
            <a:r>
              <a:rPr dirty="0" spc="290"/>
              <a:t> </a:t>
            </a:r>
            <a:r>
              <a:rPr dirty="0" spc="30"/>
              <a:t>code</a:t>
            </a:r>
            <a:r>
              <a:rPr dirty="0" spc="295"/>
              <a:t> </a:t>
            </a:r>
            <a:r>
              <a:rPr dirty="0" spc="30"/>
              <a:t>and</a:t>
            </a:r>
            <a:r>
              <a:rPr dirty="0" spc="290"/>
              <a:t> </a:t>
            </a:r>
            <a:r>
              <a:rPr dirty="0" spc="15"/>
              <a:t>data</a:t>
            </a:r>
            <a:r>
              <a:rPr dirty="0" spc="295"/>
              <a:t> </a:t>
            </a:r>
            <a:r>
              <a:rPr dirty="0" spc="-5"/>
              <a:t>so</a:t>
            </a:r>
            <a:r>
              <a:rPr dirty="0" spc="290"/>
              <a:t> </a:t>
            </a:r>
            <a:r>
              <a:rPr dirty="0" spc="5"/>
              <a:t>others</a:t>
            </a:r>
            <a:r>
              <a:rPr dirty="0" spc="290"/>
              <a:t> </a:t>
            </a:r>
            <a:r>
              <a:rPr dirty="0" spc="5"/>
              <a:t>may</a:t>
            </a:r>
          </a:p>
          <a:p>
            <a:pPr marL="133985">
              <a:lnSpc>
                <a:spcPct val="100000"/>
              </a:lnSpc>
              <a:spcBef>
                <a:spcPts val="355"/>
              </a:spcBef>
            </a:pPr>
            <a:r>
              <a:rPr dirty="0" spc="-40"/>
              <a:t>r</a:t>
            </a:r>
            <a:r>
              <a:rPr dirty="0" spc="15"/>
              <a:t>eplica</a:t>
            </a:r>
            <a:r>
              <a:rPr dirty="0" spc="-10"/>
              <a:t>t</a:t>
            </a:r>
            <a:r>
              <a:rPr dirty="0" spc="10"/>
              <a:t>e</a:t>
            </a:r>
            <a:r>
              <a:rPr dirty="0" spc="-90"/>
              <a:t> </a:t>
            </a:r>
            <a:r>
              <a:rPr dirty="0" spc="20"/>
              <a:t>an</a:t>
            </a:r>
            <a:r>
              <a:rPr dirty="0" spc="55"/>
              <a:t>d</a:t>
            </a:r>
            <a:r>
              <a:rPr dirty="0" spc="-90"/>
              <a:t> </a:t>
            </a:r>
            <a:r>
              <a:rPr dirty="0" spc="-10"/>
              <a:t>e</a:t>
            </a:r>
            <a:r>
              <a:rPr dirty="0"/>
              <a:t>x</a:t>
            </a:r>
            <a:r>
              <a:rPr dirty="0" spc="-5"/>
              <a:t>p</a:t>
            </a:r>
            <a:r>
              <a:rPr dirty="0" spc="20"/>
              <a:t>an</a:t>
            </a:r>
            <a:r>
              <a:rPr dirty="0" spc="55"/>
              <a:t>d</a:t>
            </a:r>
            <a:r>
              <a:rPr dirty="0" spc="-90"/>
              <a:t> </a:t>
            </a:r>
            <a:r>
              <a:rPr dirty="0" spc="30"/>
              <a:t>th</a:t>
            </a:r>
            <a:r>
              <a:rPr dirty="0" spc="-5"/>
              <a:t>eir</a:t>
            </a:r>
            <a:r>
              <a:rPr dirty="0" spc="-90"/>
              <a:t> </a:t>
            </a:r>
            <a:r>
              <a:rPr dirty="0" spc="5"/>
              <a:t>stud</a:t>
            </a:r>
            <a:r>
              <a:rPr dirty="0" spc="-30"/>
              <a:t>y</a:t>
            </a:r>
            <a:r>
              <a:rPr dirty="0" spc="-155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8293" y="2066621"/>
            <a:ext cx="1049020" cy="1221740"/>
          </a:xfrm>
          <a:custGeom>
            <a:avLst/>
            <a:gdLst/>
            <a:ahLst/>
            <a:cxnLst/>
            <a:rect l="l" t="t" r="r" b="b"/>
            <a:pathLst>
              <a:path w="1049020" h="1221739">
                <a:moveTo>
                  <a:pt x="1048458" y="0"/>
                </a:moveTo>
                <a:lnTo>
                  <a:pt x="978146" y="11486"/>
                </a:lnTo>
                <a:lnTo>
                  <a:pt x="928940" y="22105"/>
                </a:lnTo>
                <a:lnTo>
                  <a:pt x="880317" y="34600"/>
                </a:lnTo>
                <a:lnTo>
                  <a:pt x="832336" y="48940"/>
                </a:lnTo>
                <a:lnTo>
                  <a:pt x="785059" y="65093"/>
                </a:lnTo>
                <a:lnTo>
                  <a:pt x="738546" y="83028"/>
                </a:lnTo>
                <a:lnTo>
                  <a:pt x="692857" y="102713"/>
                </a:lnTo>
                <a:lnTo>
                  <a:pt x="648051" y="124115"/>
                </a:lnTo>
                <a:lnTo>
                  <a:pt x="604190" y="147204"/>
                </a:lnTo>
                <a:lnTo>
                  <a:pt x="561334" y="171948"/>
                </a:lnTo>
                <a:lnTo>
                  <a:pt x="519542" y="198315"/>
                </a:lnTo>
                <a:lnTo>
                  <a:pt x="478875" y="226273"/>
                </a:lnTo>
                <a:lnTo>
                  <a:pt x="439394" y="255791"/>
                </a:lnTo>
                <a:lnTo>
                  <a:pt x="401158" y="286836"/>
                </a:lnTo>
                <a:lnTo>
                  <a:pt x="364228" y="319379"/>
                </a:lnTo>
                <a:lnTo>
                  <a:pt x="328663" y="353386"/>
                </a:lnTo>
                <a:lnTo>
                  <a:pt x="294525" y="388826"/>
                </a:lnTo>
                <a:lnTo>
                  <a:pt x="261874" y="425667"/>
                </a:lnTo>
                <a:lnTo>
                  <a:pt x="229247" y="465841"/>
                </a:lnTo>
                <a:lnTo>
                  <a:pt x="198692" y="507084"/>
                </a:lnTo>
                <a:lnTo>
                  <a:pt x="170230" y="549324"/>
                </a:lnTo>
                <a:lnTo>
                  <a:pt x="143884" y="592488"/>
                </a:lnTo>
                <a:lnTo>
                  <a:pt x="119676" y="636506"/>
                </a:lnTo>
                <a:lnTo>
                  <a:pt x="97627" y="681305"/>
                </a:lnTo>
                <a:lnTo>
                  <a:pt x="77760" y="726813"/>
                </a:lnTo>
                <a:lnTo>
                  <a:pt x="60096" y="772959"/>
                </a:lnTo>
                <a:lnTo>
                  <a:pt x="44658" y="819671"/>
                </a:lnTo>
                <a:lnTo>
                  <a:pt x="31467" y="866876"/>
                </a:lnTo>
                <a:lnTo>
                  <a:pt x="20546" y="914502"/>
                </a:lnTo>
                <a:lnTo>
                  <a:pt x="11917" y="962479"/>
                </a:lnTo>
                <a:lnTo>
                  <a:pt x="5602" y="1010734"/>
                </a:lnTo>
                <a:lnTo>
                  <a:pt x="1622" y="1059195"/>
                </a:lnTo>
                <a:lnTo>
                  <a:pt x="0" y="1107790"/>
                </a:lnTo>
                <a:lnTo>
                  <a:pt x="757" y="1156447"/>
                </a:lnTo>
                <a:lnTo>
                  <a:pt x="3916" y="1205095"/>
                </a:lnTo>
                <a:lnTo>
                  <a:pt x="5782" y="1221325"/>
                </a:lnTo>
                <a:lnTo>
                  <a:pt x="183337" y="1221325"/>
                </a:lnTo>
                <a:lnTo>
                  <a:pt x="178675" y="1176977"/>
                </a:lnTo>
                <a:lnTo>
                  <a:pt x="176506" y="1128290"/>
                </a:lnTo>
                <a:lnTo>
                  <a:pt x="177244" y="1079618"/>
                </a:lnTo>
                <a:lnTo>
                  <a:pt x="180857" y="1031064"/>
                </a:lnTo>
                <a:lnTo>
                  <a:pt x="187313" y="982730"/>
                </a:lnTo>
                <a:lnTo>
                  <a:pt x="196578" y="934721"/>
                </a:lnTo>
                <a:lnTo>
                  <a:pt x="208621" y="887139"/>
                </a:lnTo>
                <a:lnTo>
                  <a:pt x="223408" y="840087"/>
                </a:lnTo>
                <a:lnTo>
                  <a:pt x="240908" y="793668"/>
                </a:lnTo>
                <a:lnTo>
                  <a:pt x="261088" y="747985"/>
                </a:lnTo>
                <a:lnTo>
                  <a:pt x="283915" y="703141"/>
                </a:lnTo>
                <a:lnTo>
                  <a:pt x="309356" y="659239"/>
                </a:lnTo>
                <a:lnTo>
                  <a:pt x="337380" y="616382"/>
                </a:lnTo>
                <a:lnTo>
                  <a:pt x="367954" y="574673"/>
                </a:lnTo>
                <a:lnTo>
                  <a:pt x="401045" y="534215"/>
                </a:lnTo>
                <a:lnTo>
                  <a:pt x="434147" y="497713"/>
                </a:lnTo>
                <a:lnTo>
                  <a:pt x="468998" y="462851"/>
                </a:lnTo>
                <a:lnTo>
                  <a:pt x="505513" y="429674"/>
                </a:lnTo>
                <a:lnTo>
                  <a:pt x="543608" y="398226"/>
                </a:lnTo>
                <a:lnTo>
                  <a:pt x="583198" y="368553"/>
                </a:lnTo>
                <a:lnTo>
                  <a:pt x="624198" y="340698"/>
                </a:lnTo>
                <a:lnTo>
                  <a:pt x="666522" y="314706"/>
                </a:lnTo>
                <a:lnTo>
                  <a:pt x="710086" y="290622"/>
                </a:lnTo>
                <a:lnTo>
                  <a:pt x="754804" y="268490"/>
                </a:lnTo>
                <a:lnTo>
                  <a:pt x="800593" y="248354"/>
                </a:lnTo>
                <a:lnTo>
                  <a:pt x="847366" y="230259"/>
                </a:lnTo>
                <a:lnTo>
                  <a:pt x="895040" y="214249"/>
                </a:lnTo>
                <a:lnTo>
                  <a:pt x="943528" y="200369"/>
                </a:lnTo>
                <a:lnTo>
                  <a:pt x="992746" y="188664"/>
                </a:lnTo>
                <a:lnTo>
                  <a:pt x="1042609" y="179178"/>
                </a:lnTo>
                <a:lnTo>
                  <a:pt x="1048458" y="178340"/>
                </a:lnTo>
                <a:lnTo>
                  <a:pt x="1048458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5514340" cy="3032760"/>
            <a:chOff x="1512" y="0"/>
            <a:chExt cx="5514340" cy="3032760"/>
          </a:xfrm>
        </p:grpSpPr>
        <p:sp>
          <p:nvSpPr>
            <p:cNvPr id="4" name="object 4"/>
            <p:cNvSpPr/>
            <p:nvPr/>
          </p:nvSpPr>
          <p:spPr>
            <a:xfrm>
              <a:off x="1512" y="0"/>
              <a:ext cx="603885" cy="512445"/>
            </a:xfrm>
            <a:custGeom>
              <a:avLst/>
              <a:gdLst/>
              <a:ahLst/>
              <a:cxnLst/>
              <a:rect l="l" t="t" r="r" b="b"/>
              <a:pathLst>
                <a:path w="603885" h="512445">
                  <a:moveTo>
                    <a:pt x="0" y="273375"/>
                  </a:moveTo>
                  <a:lnTo>
                    <a:pt x="0" y="510303"/>
                  </a:lnTo>
                  <a:lnTo>
                    <a:pt x="28229" y="512444"/>
                  </a:lnTo>
                  <a:lnTo>
                    <a:pt x="94660" y="512444"/>
                  </a:lnTo>
                  <a:lnTo>
                    <a:pt x="135918" y="508417"/>
                  </a:lnTo>
                  <a:lnTo>
                    <a:pt x="181993" y="499873"/>
                  </a:lnTo>
                  <a:lnTo>
                    <a:pt x="227165" y="487407"/>
                  </a:lnTo>
                  <a:lnTo>
                    <a:pt x="271175" y="471077"/>
                  </a:lnTo>
                  <a:lnTo>
                    <a:pt x="313764" y="450943"/>
                  </a:lnTo>
                  <a:lnTo>
                    <a:pt x="354674" y="427064"/>
                  </a:lnTo>
                  <a:lnTo>
                    <a:pt x="393645" y="399501"/>
                  </a:lnTo>
                  <a:lnTo>
                    <a:pt x="430055" y="368638"/>
                  </a:lnTo>
                  <a:lnTo>
                    <a:pt x="463380" y="334978"/>
                  </a:lnTo>
                  <a:lnTo>
                    <a:pt x="493498" y="298757"/>
                  </a:lnTo>
                  <a:lnTo>
                    <a:pt x="506993" y="279339"/>
                  </a:lnTo>
                  <a:lnTo>
                    <a:pt x="49648" y="279339"/>
                  </a:lnTo>
                  <a:lnTo>
                    <a:pt x="0" y="273375"/>
                  </a:lnTo>
                  <a:close/>
                </a:path>
                <a:path w="603885" h="512445">
                  <a:moveTo>
                    <a:pt x="603669" y="0"/>
                  </a:moveTo>
                  <a:lnTo>
                    <a:pt x="367910" y="0"/>
                  </a:lnTo>
                  <a:lnTo>
                    <a:pt x="363058" y="36417"/>
                  </a:lnTo>
                  <a:lnTo>
                    <a:pt x="346913" y="87509"/>
                  </a:lnTo>
                  <a:lnTo>
                    <a:pt x="322335" y="134912"/>
                  </a:lnTo>
                  <a:lnTo>
                    <a:pt x="289883" y="177547"/>
                  </a:lnTo>
                  <a:lnTo>
                    <a:pt x="250114" y="214335"/>
                  </a:lnTo>
                  <a:lnTo>
                    <a:pt x="204564" y="243668"/>
                  </a:lnTo>
                  <a:lnTo>
                    <a:pt x="155182" y="264462"/>
                  </a:lnTo>
                  <a:lnTo>
                    <a:pt x="103150" y="276443"/>
                  </a:lnTo>
                  <a:lnTo>
                    <a:pt x="49648" y="279339"/>
                  </a:lnTo>
                  <a:lnTo>
                    <a:pt x="506993" y="279339"/>
                  </a:lnTo>
                  <a:lnTo>
                    <a:pt x="543625" y="219574"/>
                  </a:lnTo>
                  <a:lnTo>
                    <a:pt x="563389" y="177086"/>
                  </a:lnTo>
                  <a:lnTo>
                    <a:pt x="579458" y="132980"/>
                  </a:lnTo>
                  <a:lnTo>
                    <a:pt x="591708" y="87494"/>
                  </a:lnTo>
                  <a:lnTo>
                    <a:pt x="600018" y="40863"/>
                  </a:lnTo>
                  <a:lnTo>
                    <a:pt x="603669" y="0"/>
                  </a:lnTo>
                  <a:close/>
                </a:path>
              </a:pathLst>
            </a:custGeom>
            <a:solidFill>
              <a:srgbClr val="818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9839" y="255532"/>
              <a:ext cx="5186045" cy="2777490"/>
            </a:xfrm>
            <a:custGeom>
              <a:avLst/>
              <a:gdLst/>
              <a:ahLst/>
              <a:cxnLst/>
              <a:rect l="l" t="t" r="r" b="b"/>
              <a:pathLst>
                <a:path w="5186045" h="2777490">
                  <a:moveTo>
                    <a:pt x="5185516" y="0"/>
                  </a:moveTo>
                  <a:lnTo>
                    <a:pt x="0" y="0"/>
                  </a:lnTo>
                  <a:lnTo>
                    <a:pt x="0" y="2314050"/>
                  </a:lnTo>
                  <a:lnTo>
                    <a:pt x="2953" y="2366275"/>
                  </a:lnTo>
                  <a:lnTo>
                    <a:pt x="11690" y="2417430"/>
                  </a:lnTo>
                  <a:lnTo>
                    <a:pt x="26022" y="2467063"/>
                  </a:lnTo>
                  <a:lnTo>
                    <a:pt x="45761" y="2514722"/>
                  </a:lnTo>
                  <a:lnTo>
                    <a:pt x="70721" y="2559952"/>
                  </a:lnTo>
                  <a:lnTo>
                    <a:pt x="100714" y="2602301"/>
                  </a:lnTo>
                  <a:lnTo>
                    <a:pt x="135553" y="2641317"/>
                  </a:lnTo>
                  <a:lnTo>
                    <a:pt x="174569" y="2676156"/>
                  </a:lnTo>
                  <a:lnTo>
                    <a:pt x="216918" y="2706149"/>
                  </a:lnTo>
                  <a:lnTo>
                    <a:pt x="262148" y="2731109"/>
                  </a:lnTo>
                  <a:lnTo>
                    <a:pt x="309806" y="2750848"/>
                  </a:lnTo>
                  <a:lnTo>
                    <a:pt x="359439" y="2765180"/>
                  </a:lnTo>
                  <a:lnTo>
                    <a:pt x="410595" y="2773916"/>
                  </a:lnTo>
                  <a:lnTo>
                    <a:pt x="462820" y="2776870"/>
                  </a:lnTo>
                  <a:lnTo>
                    <a:pt x="5185516" y="2776870"/>
                  </a:lnTo>
                  <a:lnTo>
                    <a:pt x="51855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6361" y="514748"/>
            <a:ext cx="1431290" cy="2628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 spc="80">
                <a:solidFill>
                  <a:srgbClr val="FBBB00"/>
                </a:solidFill>
              </a:rPr>
              <a:t>C</a:t>
            </a:r>
            <a:r>
              <a:rPr dirty="0" sz="1550" spc="90">
                <a:solidFill>
                  <a:srgbClr val="FBBB00"/>
                </a:solidFill>
              </a:rPr>
              <a:t>ONC</a:t>
            </a:r>
            <a:r>
              <a:rPr dirty="0" sz="1550" spc="55">
                <a:solidFill>
                  <a:srgbClr val="FBBB00"/>
                </a:solidFill>
              </a:rPr>
              <a:t>L</a:t>
            </a:r>
            <a:r>
              <a:rPr dirty="0" sz="1550" spc="75">
                <a:solidFill>
                  <a:srgbClr val="FBBB00"/>
                </a:solidFill>
              </a:rPr>
              <a:t>U</a:t>
            </a:r>
            <a:r>
              <a:rPr dirty="0" sz="1550" spc="-10">
                <a:solidFill>
                  <a:srgbClr val="FBBB00"/>
                </a:solidFill>
              </a:rPr>
              <a:t>SION</a:t>
            </a:r>
            <a:endParaRPr sz="1550"/>
          </a:p>
        </p:txBody>
      </p:sp>
      <p:sp>
        <p:nvSpPr>
          <p:cNvPr id="7" name="object 7"/>
          <p:cNvSpPr txBox="1"/>
          <p:nvPr/>
        </p:nvSpPr>
        <p:spPr>
          <a:xfrm>
            <a:off x="696651" y="895658"/>
            <a:ext cx="4451350" cy="17519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25899"/>
              </a:lnSpc>
              <a:spcBef>
                <a:spcPts val="95"/>
              </a:spcBef>
            </a:pPr>
            <a:r>
              <a:rPr dirty="0" sz="1000" spc="5">
                <a:latin typeface="Verdana"/>
                <a:cs typeface="Verdana"/>
              </a:rPr>
              <a:t>The study </a:t>
            </a:r>
            <a:r>
              <a:rPr dirty="0" sz="1000" spc="10">
                <a:latin typeface="Verdana"/>
                <a:cs typeface="Verdana"/>
              </a:rPr>
              <a:t>"Using </a:t>
            </a:r>
            <a:r>
              <a:rPr dirty="0" sz="1000" spc="-10">
                <a:latin typeface="Verdana"/>
                <a:cs typeface="Verdana"/>
              </a:rPr>
              <a:t>Adversarial </a:t>
            </a:r>
            <a:r>
              <a:rPr dirty="0" sz="1000" spc="5">
                <a:latin typeface="Verdana"/>
                <a:cs typeface="Verdana"/>
              </a:rPr>
              <a:t>Attacks to </a:t>
            </a:r>
            <a:r>
              <a:rPr dirty="0" sz="1000" spc="-10">
                <a:latin typeface="Verdana"/>
                <a:cs typeface="Verdana"/>
              </a:rPr>
              <a:t>Reveal </a:t>
            </a:r>
            <a:r>
              <a:rPr dirty="0" sz="1000" spc="25">
                <a:latin typeface="Verdana"/>
                <a:cs typeface="Verdana"/>
              </a:rPr>
              <a:t>the </a:t>
            </a:r>
            <a:r>
              <a:rPr dirty="0" sz="1000" spc="-5">
                <a:latin typeface="Verdana"/>
                <a:cs typeface="Verdana"/>
              </a:rPr>
              <a:t>Statistical </a:t>
            </a:r>
            <a:r>
              <a:rPr dirty="0" sz="1000" spc="5">
                <a:latin typeface="Verdana"/>
                <a:cs typeface="Verdana"/>
              </a:rPr>
              <a:t>Bias </a:t>
            </a:r>
            <a:r>
              <a:rPr dirty="0" sz="1000" spc="20">
                <a:latin typeface="Verdana"/>
                <a:cs typeface="Verdana"/>
              </a:rPr>
              <a:t>in </a:t>
            </a:r>
            <a:r>
              <a:rPr dirty="0" sz="1000" spc="-340">
                <a:latin typeface="Verdana"/>
                <a:cs typeface="Verdana"/>
              </a:rPr>
              <a:t> </a:t>
            </a:r>
            <a:r>
              <a:rPr dirty="0" sz="1000" spc="35">
                <a:latin typeface="Verdana"/>
                <a:cs typeface="Verdana"/>
              </a:rPr>
              <a:t>Machine </a:t>
            </a:r>
            <a:r>
              <a:rPr dirty="0" sz="1000" spc="25">
                <a:latin typeface="Verdana"/>
                <a:cs typeface="Verdana"/>
              </a:rPr>
              <a:t>Reading </a:t>
            </a:r>
            <a:r>
              <a:rPr dirty="0" sz="1000" spc="20">
                <a:latin typeface="Verdana"/>
                <a:cs typeface="Verdana"/>
              </a:rPr>
              <a:t>Comprehension </a:t>
            </a:r>
            <a:r>
              <a:rPr dirty="0" sz="1000" spc="10">
                <a:latin typeface="Verdana"/>
                <a:cs typeface="Verdana"/>
              </a:rPr>
              <a:t>Models" </a:t>
            </a:r>
            <a:r>
              <a:rPr dirty="0" sz="1000">
                <a:latin typeface="Verdana"/>
                <a:cs typeface="Verdana"/>
              </a:rPr>
              <a:t>discusses </a:t>
            </a:r>
            <a:r>
              <a:rPr dirty="0" sz="1000" spc="25">
                <a:latin typeface="Verdana"/>
                <a:cs typeface="Verdana"/>
              </a:rPr>
              <a:t>the </a:t>
            </a:r>
            <a:r>
              <a:rPr dirty="0" sz="1000" spc="20">
                <a:latin typeface="Verdana"/>
                <a:cs typeface="Verdana"/>
              </a:rPr>
              <a:t>frequency </a:t>
            </a:r>
            <a:r>
              <a:rPr dirty="0" sz="1000" spc="-340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of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statistical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biases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in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5">
                <a:latin typeface="Verdana"/>
                <a:cs typeface="Verdana"/>
              </a:rPr>
              <a:t>MRC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5">
                <a:latin typeface="Verdana"/>
                <a:cs typeface="Verdana"/>
              </a:rPr>
              <a:t>models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and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proposes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unique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15">
                <a:latin typeface="Verdana"/>
                <a:cs typeface="Verdana"/>
              </a:rPr>
              <a:t>adversarial </a:t>
            </a:r>
            <a:r>
              <a:rPr dirty="0" sz="1000" spc="-335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attack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strategy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to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discover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and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mitigate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them.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The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study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shows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that </a:t>
            </a:r>
            <a:r>
              <a:rPr dirty="0" sz="1000" spc="20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this </a:t>
            </a:r>
            <a:r>
              <a:rPr dirty="0" sz="1000" spc="-5">
                <a:latin typeface="Verdana"/>
                <a:cs typeface="Verdana"/>
              </a:rPr>
              <a:t>strategy </a:t>
            </a:r>
            <a:r>
              <a:rPr dirty="0" sz="1000" spc="10">
                <a:latin typeface="Verdana"/>
                <a:cs typeface="Verdana"/>
              </a:rPr>
              <a:t>reduces </a:t>
            </a:r>
            <a:r>
              <a:rPr dirty="0" sz="1000">
                <a:latin typeface="Verdana"/>
                <a:cs typeface="Verdana"/>
              </a:rPr>
              <a:t>statistical biases </a:t>
            </a:r>
            <a:r>
              <a:rPr dirty="0" sz="1000" spc="35">
                <a:latin typeface="Verdana"/>
                <a:cs typeface="Verdana"/>
              </a:rPr>
              <a:t>on model </a:t>
            </a:r>
            <a:r>
              <a:rPr dirty="0" sz="1000">
                <a:latin typeface="Verdana"/>
                <a:cs typeface="Verdana"/>
              </a:rPr>
              <a:t>performance, 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making </a:t>
            </a:r>
            <a:r>
              <a:rPr dirty="0" sz="1000" spc="55">
                <a:latin typeface="Verdana"/>
                <a:cs typeface="Verdana"/>
              </a:rPr>
              <a:t>MRC </a:t>
            </a:r>
            <a:r>
              <a:rPr dirty="0" sz="1000" spc="-10">
                <a:latin typeface="Verdana"/>
                <a:cs typeface="Verdana"/>
              </a:rPr>
              <a:t>systems </a:t>
            </a:r>
            <a:r>
              <a:rPr dirty="0" sz="1000" spc="20">
                <a:latin typeface="Verdana"/>
                <a:cs typeface="Verdana"/>
              </a:rPr>
              <a:t>more </a:t>
            </a:r>
            <a:r>
              <a:rPr dirty="0" sz="1000" spc="-15">
                <a:latin typeface="Verdana"/>
                <a:cs typeface="Verdana"/>
              </a:rPr>
              <a:t>fair </a:t>
            </a:r>
            <a:r>
              <a:rPr dirty="0" sz="1000" spc="30">
                <a:latin typeface="Verdana"/>
                <a:cs typeface="Verdana"/>
              </a:rPr>
              <a:t>and </a:t>
            </a:r>
            <a:r>
              <a:rPr dirty="0" sz="1000" spc="-15">
                <a:latin typeface="Verdana"/>
                <a:cs typeface="Verdana"/>
              </a:rPr>
              <a:t>resilient. </a:t>
            </a:r>
            <a:r>
              <a:rPr dirty="0" sz="1000" spc="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paper's 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contributions </a:t>
            </a:r>
            <a:r>
              <a:rPr dirty="0" sz="1000" spc="-15">
                <a:latin typeface="Verdana"/>
                <a:cs typeface="Verdana"/>
              </a:rPr>
              <a:t>are </a:t>
            </a:r>
            <a:r>
              <a:rPr dirty="0" sz="1000" spc="-1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major </a:t>
            </a:r>
            <a:r>
              <a:rPr dirty="0" sz="1000" spc="5">
                <a:latin typeface="Verdana"/>
                <a:cs typeface="Verdana"/>
              </a:rPr>
              <a:t>step </a:t>
            </a:r>
            <a:r>
              <a:rPr dirty="0" sz="1000" spc="10">
                <a:latin typeface="Verdana"/>
                <a:cs typeface="Verdana"/>
              </a:rPr>
              <a:t>toward </a:t>
            </a:r>
            <a:r>
              <a:rPr dirty="0" sz="1000" spc="20">
                <a:latin typeface="Verdana"/>
                <a:cs typeface="Verdana"/>
              </a:rPr>
              <a:t>constructing </a:t>
            </a:r>
            <a:r>
              <a:rPr dirty="0" sz="1000" spc="10">
                <a:latin typeface="Verdana"/>
                <a:cs typeface="Verdana"/>
              </a:rPr>
              <a:t>impartial </a:t>
            </a:r>
            <a:r>
              <a:rPr dirty="0" sz="1000" spc="30">
                <a:latin typeface="Verdana"/>
                <a:cs typeface="Verdana"/>
              </a:rPr>
              <a:t>and </a:t>
            </a:r>
            <a:r>
              <a:rPr dirty="0" sz="1000" spc="35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trustworthy </a:t>
            </a:r>
            <a:r>
              <a:rPr dirty="0" sz="1000" spc="55">
                <a:latin typeface="Verdana"/>
                <a:cs typeface="Verdana"/>
              </a:rPr>
              <a:t>MRC </a:t>
            </a:r>
            <a:r>
              <a:rPr dirty="0" sz="1000" spc="-30">
                <a:latin typeface="Verdana"/>
                <a:cs typeface="Verdana"/>
              </a:rPr>
              <a:t>systems, </a:t>
            </a:r>
            <a:r>
              <a:rPr dirty="0" sz="1000" spc="35">
                <a:latin typeface="Verdana"/>
                <a:cs typeface="Verdana"/>
              </a:rPr>
              <a:t>but </a:t>
            </a:r>
            <a:r>
              <a:rPr dirty="0" sz="1000" spc="-5">
                <a:latin typeface="Verdana"/>
                <a:cs typeface="Verdana"/>
              </a:rPr>
              <a:t>real-world </a:t>
            </a:r>
            <a:r>
              <a:rPr dirty="0" sz="1000" spc="20">
                <a:latin typeface="Verdana"/>
                <a:cs typeface="Verdana"/>
              </a:rPr>
              <a:t>application </a:t>
            </a:r>
            <a:r>
              <a:rPr dirty="0" sz="1000" spc="30">
                <a:latin typeface="Verdana"/>
                <a:cs typeface="Verdana"/>
              </a:rPr>
              <a:t>and </a:t>
            </a:r>
            <a:r>
              <a:rPr dirty="0" sz="1000" spc="35">
                <a:latin typeface="Verdana"/>
                <a:cs typeface="Verdana"/>
              </a:rPr>
              <a:t>model </a:t>
            </a:r>
            <a:r>
              <a:rPr dirty="0" sz="1000" spc="40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e</a:t>
            </a:r>
            <a:r>
              <a:rPr dirty="0" sz="1000">
                <a:latin typeface="Verdana"/>
                <a:cs typeface="Verdana"/>
              </a:rPr>
              <a:t>xplaina</a:t>
            </a:r>
            <a:r>
              <a:rPr dirty="0" sz="1000" spc="20">
                <a:latin typeface="Verdana"/>
                <a:cs typeface="Verdana"/>
              </a:rPr>
              <a:t>bi</a:t>
            </a:r>
            <a:r>
              <a:rPr dirty="0" sz="1000" spc="5">
                <a:latin typeface="Verdana"/>
                <a:cs typeface="Verdana"/>
              </a:rPr>
              <a:t>l</a:t>
            </a:r>
            <a:r>
              <a:rPr dirty="0" sz="1000">
                <a:latin typeface="Verdana"/>
                <a:cs typeface="Verdana"/>
              </a:rPr>
              <a:t>i</a:t>
            </a:r>
            <a:r>
              <a:rPr dirty="0" sz="1000" spc="-5">
                <a:latin typeface="Verdana"/>
                <a:cs typeface="Verdana"/>
              </a:rPr>
              <a:t>t</a:t>
            </a:r>
            <a:r>
              <a:rPr dirty="0" sz="1000" spc="-50">
                <a:latin typeface="Verdana"/>
                <a:cs typeface="Verdana"/>
              </a:rPr>
              <a:t>y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45">
                <a:latin typeface="Verdana"/>
                <a:cs typeface="Verdana"/>
              </a:rPr>
              <a:t>n</a:t>
            </a:r>
            <a:r>
              <a:rPr dirty="0" sz="1000" spc="25">
                <a:latin typeface="Verdana"/>
                <a:cs typeface="Verdana"/>
              </a:rPr>
              <a:t>eed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95">
                <a:latin typeface="Verdana"/>
                <a:cs typeface="Verdana"/>
              </a:rPr>
              <a:t>m</a:t>
            </a:r>
            <a:r>
              <a:rPr dirty="0" sz="1000">
                <a:latin typeface="Verdana"/>
                <a:cs typeface="Verdana"/>
              </a:rPr>
              <a:t>o</a:t>
            </a:r>
            <a:r>
              <a:rPr dirty="0" sz="1000" spc="-15">
                <a:latin typeface="Verdana"/>
                <a:cs typeface="Verdana"/>
              </a:rPr>
              <a:t>r</a:t>
            </a:r>
            <a:r>
              <a:rPr dirty="0" sz="1000" spc="10">
                <a:latin typeface="Verdana"/>
                <a:cs typeface="Verdana"/>
              </a:rPr>
              <a:t>e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st</a:t>
            </a:r>
            <a:r>
              <a:rPr dirty="0" sz="1000" spc="15">
                <a:latin typeface="Verdana"/>
                <a:cs typeface="Verdana"/>
              </a:rPr>
              <a:t>ud</a:t>
            </a:r>
            <a:r>
              <a:rPr dirty="0" sz="1000" spc="-20">
                <a:latin typeface="Verdana"/>
                <a:cs typeface="Verdana"/>
              </a:rPr>
              <a:t>y</a:t>
            </a:r>
            <a:r>
              <a:rPr dirty="0" sz="1000" spc="-155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0"/>
            <a:ext cx="1026160" cy="846455"/>
          </a:xfrm>
          <a:custGeom>
            <a:avLst/>
            <a:gdLst/>
            <a:ahLst/>
            <a:cxnLst/>
            <a:rect l="l" t="t" r="r" b="b"/>
            <a:pathLst>
              <a:path w="1026160" h="846455">
                <a:moveTo>
                  <a:pt x="0" y="648390"/>
                </a:moveTo>
                <a:lnTo>
                  <a:pt x="0" y="800507"/>
                </a:lnTo>
                <a:lnTo>
                  <a:pt x="68453" y="822255"/>
                </a:lnTo>
                <a:lnTo>
                  <a:pt x="111946" y="832311"/>
                </a:lnTo>
                <a:lnTo>
                  <a:pt x="155921" y="839817"/>
                </a:lnTo>
                <a:lnTo>
                  <a:pt x="200258" y="844756"/>
                </a:lnTo>
                <a:lnTo>
                  <a:pt x="223782" y="845999"/>
                </a:lnTo>
                <a:lnTo>
                  <a:pt x="303056" y="845999"/>
                </a:lnTo>
                <a:lnTo>
                  <a:pt x="378799" y="838502"/>
                </a:lnTo>
                <a:lnTo>
                  <a:pt x="423127" y="830351"/>
                </a:lnTo>
                <a:lnTo>
                  <a:pt x="467088" y="819529"/>
                </a:lnTo>
                <a:lnTo>
                  <a:pt x="510562" y="806022"/>
                </a:lnTo>
                <a:lnTo>
                  <a:pt x="553428" y="789810"/>
                </a:lnTo>
                <a:lnTo>
                  <a:pt x="595565" y="770878"/>
                </a:lnTo>
                <a:lnTo>
                  <a:pt x="636851" y="749208"/>
                </a:lnTo>
                <a:lnTo>
                  <a:pt x="677165" y="724783"/>
                </a:lnTo>
                <a:lnTo>
                  <a:pt x="703627" y="706433"/>
                </a:lnTo>
                <a:lnTo>
                  <a:pt x="242875" y="706433"/>
                </a:lnTo>
                <a:lnTo>
                  <a:pt x="197903" y="703369"/>
                </a:lnTo>
                <a:lnTo>
                  <a:pt x="153290" y="697081"/>
                </a:lnTo>
                <a:lnTo>
                  <a:pt x="109224" y="687597"/>
                </a:lnTo>
                <a:lnTo>
                  <a:pt x="65891" y="674942"/>
                </a:lnTo>
                <a:lnTo>
                  <a:pt x="23480" y="659143"/>
                </a:lnTo>
                <a:lnTo>
                  <a:pt x="0" y="648390"/>
                </a:lnTo>
                <a:close/>
              </a:path>
              <a:path w="1026160" h="846455">
                <a:moveTo>
                  <a:pt x="1020764" y="0"/>
                </a:moveTo>
                <a:lnTo>
                  <a:pt x="879047" y="0"/>
                </a:lnTo>
                <a:lnTo>
                  <a:pt x="882214" y="23704"/>
                </a:lnTo>
                <a:lnTo>
                  <a:pt x="884923" y="68880"/>
                </a:lnTo>
                <a:lnTo>
                  <a:pt x="884355" y="114019"/>
                </a:lnTo>
                <a:lnTo>
                  <a:pt x="880542" y="158934"/>
                </a:lnTo>
                <a:lnTo>
                  <a:pt x="873511" y="203436"/>
                </a:lnTo>
                <a:lnTo>
                  <a:pt x="863293" y="247339"/>
                </a:lnTo>
                <a:lnTo>
                  <a:pt x="849917" y="290455"/>
                </a:lnTo>
                <a:lnTo>
                  <a:pt x="833414" y="332597"/>
                </a:lnTo>
                <a:lnTo>
                  <a:pt x="813811" y="373578"/>
                </a:lnTo>
                <a:lnTo>
                  <a:pt x="791140" y="413211"/>
                </a:lnTo>
                <a:lnTo>
                  <a:pt x="765429" y="451309"/>
                </a:lnTo>
                <a:lnTo>
                  <a:pt x="736708" y="487683"/>
                </a:lnTo>
                <a:lnTo>
                  <a:pt x="705007" y="522147"/>
                </a:lnTo>
                <a:lnTo>
                  <a:pt x="670355" y="554514"/>
                </a:lnTo>
                <a:lnTo>
                  <a:pt x="632782" y="584597"/>
                </a:lnTo>
                <a:lnTo>
                  <a:pt x="593030" y="611733"/>
                </a:lnTo>
                <a:lnTo>
                  <a:pt x="551948" y="635408"/>
                </a:lnTo>
                <a:lnTo>
                  <a:pt x="509722" y="655648"/>
                </a:lnTo>
                <a:lnTo>
                  <a:pt x="466541" y="672479"/>
                </a:lnTo>
                <a:lnTo>
                  <a:pt x="422592" y="685928"/>
                </a:lnTo>
                <a:lnTo>
                  <a:pt x="378064" y="696022"/>
                </a:lnTo>
                <a:lnTo>
                  <a:pt x="333143" y="702786"/>
                </a:lnTo>
                <a:lnTo>
                  <a:pt x="288017" y="706248"/>
                </a:lnTo>
                <a:lnTo>
                  <a:pt x="242875" y="706433"/>
                </a:lnTo>
                <a:lnTo>
                  <a:pt x="703627" y="706433"/>
                </a:lnTo>
                <a:lnTo>
                  <a:pt x="753862" y="668029"/>
                </a:lnTo>
                <a:lnTo>
                  <a:pt x="789007" y="636616"/>
                </a:lnTo>
                <a:lnTo>
                  <a:pt x="821801" y="603469"/>
                </a:lnTo>
                <a:lnTo>
                  <a:pt x="852226" y="568707"/>
                </a:lnTo>
                <a:lnTo>
                  <a:pt x="880262" y="532453"/>
                </a:lnTo>
                <a:lnTo>
                  <a:pt x="905890" y="494826"/>
                </a:lnTo>
                <a:lnTo>
                  <a:pt x="929091" y="455949"/>
                </a:lnTo>
                <a:lnTo>
                  <a:pt x="949846" y="415941"/>
                </a:lnTo>
                <a:lnTo>
                  <a:pt x="968136" y="374924"/>
                </a:lnTo>
                <a:lnTo>
                  <a:pt x="983942" y="333019"/>
                </a:lnTo>
                <a:lnTo>
                  <a:pt x="997245" y="290346"/>
                </a:lnTo>
                <a:lnTo>
                  <a:pt x="1008025" y="247027"/>
                </a:lnTo>
                <a:lnTo>
                  <a:pt x="1016264" y="203183"/>
                </a:lnTo>
                <a:lnTo>
                  <a:pt x="1021943" y="158934"/>
                </a:lnTo>
                <a:lnTo>
                  <a:pt x="1025041" y="114402"/>
                </a:lnTo>
                <a:lnTo>
                  <a:pt x="1025541" y="69708"/>
                </a:lnTo>
                <a:lnTo>
                  <a:pt x="1023423" y="24971"/>
                </a:lnTo>
                <a:lnTo>
                  <a:pt x="1020764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54103" y="243876"/>
            <a:ext cx="5393055" cy="3044190"/>
            <a:chOff x="454103" y="243876"/>
            <a:chExt cx="5393055" cy="3044190"/>
          </a:xfrm>
        </p:grpSpPr>
        <p:sp>
          <p:nvSpPr>
            <p:cNvPr id="4" name="object 4"/>
            <p:cNvSpPr/>
            <p:nvPr/>
          </p:nvSpPr>
          <p:spPr>
            <a:xfrm>
              <a:off x="4810312" y="2364332"/>
              <a:ext cx="1036955" cy="923925"/>
            </a:xfrm>
            <a:custGeom>
              <a:avLst/>
              <a:gdLst/>
              <a:ahLst/>
              <a:cxnLst/>
              <a:rect l="l" t="t" r="r" b="b"/>
              <a:pathLst>
                <a:path w="1036954" h="923925">
                  <a:moveTo>
                    <a:pt x="998052" y="0"/>
                  </a:moveTo>
                  <a:lnTo>
                    <a:pt x="949620" y="1152"/>
                  </a:lnTo>
                  <a:lnTo>
                    <a:pt x="901697" y="4582"/>
                  </a:lnTo>
                  <a:lnTo>
                    <a:pt x="854423" y="10233"/>
                  </a:lnTo>
                  <a:lnTo>
                    <a:pt x="807850" y="18055"/>
                  </a:lnTo>
                  <a:lnTo>
                    <a:pt x="762030" y="27993"/>
                  </a:lnTo>
                  <a:lnTo>
                    <a:pt x="717015" y="39997"/>
                  </a:lnTo>
                  <a:lnTo>
                    <a:pt x="672860" y="54012"/>
                  </a:lnTo>
                  <a:lnTo>
                    <a:pt x="629614" y="69988"/>
                  </a:lnTo>
                  <a:lnTo>
                    <a:pt x="587332" y="87871"/>
                  </a:lnTo>
                  <a:lnTo>
                    <a:pt x="546066" y="107609"/>
                  </a:lnTo>
                  <a:lnTo>
                    <a:pt x="505868" y="129150"/>
                  </a:lnTo>
                  <a:lnTo>
                    <a:pt x="466790" y="152441"/>
                  </a:lnTo>
                  <a:lnTo>
                    <a:pt x="428886" y="177429"/>
                  </a:lnTo>
                  <a:lnTo>
                    <a:pt x="392207" y="204062"/>
                  </a:lnTo>
                  <a:lnTo>
                    <a:pt x="356806" y="232288"/>
                  </a:lnTo>
                  <a:lnTo>
                    <a:pt x="322735" y="262054"/>
                  </a:lnTo>
                  <a:lnTo>
                    <a:pt x="290047" y="293308"/>
                  </a:lnTo>
                  <a:lnTo>
                    <a:pt x="258794" y="325998"/>
                  </a:lnTo>
                  <a:lnTo>
                    <a:pt x="229029" y="360070"/>
                  </a:lnTo>
                  <a:lnTo>
                    <a:pt x="200804" y="395472"/>
                  </a:lnTo>
                  <a:lnTo>
                    <a:pt x="174172" y="432153"/>
                  </a:lnTo>
                  <a:lnTo>
                    <a:pt x="149185" y="470059"/>
                  </a:lnTo>
                  <a:lnTo>
                    <a:pt x="125895" y="509138"/>
                  </a:lnTo>
                  <a:lnTo>
                    <a:pt x="104356" y="549337"/>
                  </a:lnTo>
                  <a:lnTo>
                    <a:pt x="84618" y="590605"/>
                  </a:lnTo>
                  <a:lnTo>
                    <a:pt x="66736" y="632888"/>
                  </a:lnTo>
                  <a:lnTo>
                    <a:pt x="50761" y="676134"/>
                  </a:lnTo>
                  <a:lnTo>
                    <a:pt x="36746" y="720291"/>
                  </a:lnTo>
                  <a:lnTo>
                    <a:pt x="24743" y="765307"/>
                  </a:lnTo>
                  <a:lnTo>
                    <a:pt x="14805" y="811128"/>
                  </a:lnTo>
                  <a:lnTo>
                    <a:pt x="6984" y="857702"/>
                  </a:lnTo>
                  <a:lnTo>
                    <a:pt x="1331" y="905001"/>
                  </a:lnTo>
                  <a:lnTo>
                    <a:pt x="0" y="923614"/>
                  </a:lnTo>
                  <a:lnTo>
                    <a:pt x="175313" y="923614"/>
                  </a:lnTo>
                  <a:lnTo>
                    <a:pt x="176935" y="904977"/>
                  </a:lnTo>
                  <a:lnTo>
                    <a:pt x="183768" y="857978"/>
                  </a:lnTo>
                  <a:lnTo>
                    <a:pt x="193206" y="811848"/>
                  </a:lnTo>
                  <a:lnTo>
                    <a:pt x="205166" y="766691"/>
                  </a:lnTo>
                  <a:lnTo>
                    <a:pt x="219571" y="722583"/>
                  </a:lnTo>
                  <a:lnTo>
                    <a:pt x="236344" y="679602"/>
                  </a:lnTo>
                  <a:lnTo>
                    <a:pt x="255407" y="637826"/>
                  </a:lnTo>
                  <a:lnTo>
                    <a:pt x="276682" y="597332"/>
                  </a:lnTo>
                  <a:lnTo>
                    <a:pt x="300093" y="558197"/>
                  </a:lnTo>
                  <a:lnTo>
                    <a:pt x="325560" y="520499"/>
                  </a:lnTo>
                  <a:lnTo>
                    <a:pt x="353008" y="484316"/>
                  </a:lnTo>
                  <a:lnTo>
                    <a:pt x="382358" y="449725"/>
                  </a:lnTo>
                  <a:lnTo>
                    <a:pt x="413533" y="416804"/>
                  </a:lnTo>
                  <a:lnTo>
                    <a:pt x="446454" y="385630"/>
                  </a:lnTo>
                  <a:lnTo>
                    <a:pt x="481046" y="356281"/>
                  </a:lnTo>
                  <a:lnTo>
                    <a:pt x="517229" y="328835"/>
                  </a:lnTo>
                  <a:lnTo>
                    <a:pt x="554927" y="303368"/>
                  </a:lnTo>
                  <a:lnTo>
                    <a:pt x="594062" y="279958"/>
                  </a:lnTo>
                  <a:lnTo>
                    <a:pt x="634556" y="258684"/>
                  </a:lnTo>
                  <a:lnTo>
                    <a:pt x="676332" y="239622"/>
                  </a:lnTo>
                  <a:lnTo>
                    <a:pt x="719312" y="222850"/>
                  </a:lnTo>
                  <a:lnTo>
                    <a:pt x="763419" y="208445"/>
                  </a:lnTo>
                  <a:lnTo>
                    <a:pt x="808575" y="196486"/>
                  </a:lnTo>
                  <a:lnTo>
                    <a:pt x="854703" y="187050"/>
                  </a:lnTo>
                  <a:lnTo>
                    <a:pt x="901724" y="180213"/>
                  </a:lnTo>
                  <a:lnTo>
                    <a:pt x="949562" y="176054"/>
                  </a:lnTo>
                  <a:lnTo>
                    <a:pt x="998139" y="174651"/>
                  </a:lnTo>
                  <a:lnTo>
                    <a:pt x="1036437" y="174651"/>
                  </a:lnTo>
                  <a:lnTo>
                    <a:pt x="1036437" y="947"/>
                  </a:lnTo>
                  <a:lnTo>
                    <a:pt x="998052" y="0"/>
                  </a:lnTo>
                  <a:close/>
                </a:path>
                <a:path w="1036954" h="923925">
                  <a:moveTo>
                    <a:pt x="1036437" y="174651"/>
                  </a:moveTo>
                  <a:lnTo>
                    <a:pt x="998139" y="174651"/>
                  </a:lnTo>
                  <a:lnTo>
                    <a:pt x="1036437" y="175757"/>
                  </a:lnTo>
                  <a:lnTo>
                    <a:pt x="1036437" y="174651"/>
                  </a:lnTo>
                  <a:close/>
                </a:path>
              </a:pathLst>
            </a:custGeom>
            <a:solidFill>
              <a:srgbClr val="FBB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4103" y="243876"/>
              <a:ext cx="4940300" cy="2776855"/>
            </a:xfrm>
            <a:custGeom>
              <a:avLst/>
              <a:gdLst/>
              <a:ahLst/>
              <a:cxnLst/>
              <a:rect l="l" t="t" r="r" b="b"/>
              <a:pathLst>
                <a:path w="4940300" h="2776855">
                  <a:moveTo>
                    <a:pt x="4940033" y="0"/>
                  </a:moveTo>
                  <a:lnTo>
                    <a:pt x="0" y="0"/>
                  </a:lnTo>
                  <a:lnTo>
                    <a:pt x="0" y="2314038"/>
                  </a:lnTo>
                  <a:lnTo>
                    <a:pt x="2953" y="2366262"/>
                  </a:lnTo>
                  <a:lnTo>
                    <a:pt x="11690" y="2417417"/>
                  </a:lnTo>
                  <a:lnTo>
                    <a:pt x="26022" y="2467050"/>
                  </a:lnTo>
                  <a:lnTo>
                    <a:pt x="45761" y="2514708"/>
                  </a:lnTo>
                  <a:lnTo>
                    <a:pt x="70721" y="2559938"/>
                  </a:lnTo>
                  <a:lnTo>
                    <a:pt x="100714" y="2602288"/>
                  </a:lnTo>
                  <a:lnTo>
                    <a:pt x="135553" y="2641305"/>
                  </a:lnTo>
                  <a:lnTo>
                    <a:pt x="174570" y="2676144"/>
                  </a:lnTo>
                  <a:lnTo>
                    <a:pt x="216919" y="2706137"/>
                  </a:lnTo>
                  <a:lnTo>
                    <a:pt x="262149" y="2731096"/>
                  </a:lnTo>
                  <a:lnTo>
                    <a:pt x="309806" y="2750836"/>
                  </a:lnTo>
                  <a:lnTo>
                    <a:pt x="359436" y="2765167"/>
                  </a:lnTo>
                  <a:lnTo>
                    <a:pt x="410588" y="2773904"/>
                  </a:lnTo>
                  <a:lnTo>
                    <a:pt x="462808" y="2776858"/>
                  </a:lnTo>
                  <a:lnTo>
                    <a:pt x="4940033" y="2776858"/>
                  </a:lnTo>
                  <a:lnTo>
                    <a:pt x="4940033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53848" y="488417"/>
              <a:ext cx="543560" cy="1090295"/>
            </a:xfrm>
            <a:custGeom>
              <a:avLst/>
              <a:gdLst/>
              <a:ahLst/>
              <a:cxnLst/>
              <a:rect l="l" t="t" r="r" b="b"/>
              <a:pathLst>
                <a:path w="543560" h="1090295">
                  <a:moveTo>
                    <a:pt x="540776" y="0"/>
                  </a:moveTo>
                  <a:lnTo>
                    <a:pt x="491585" y="2583"/>
                  </a:lnTo>
                  <a:lnTo>
                    <a:pt x="443646" y="9416"/>
                  </a:lnTo>
                  <a:lnTo>
                    <a:pt x="397145" y="20311"/>
                  </a:lnTo>
                  <a:lnTo>
                    <a:pt x="352272" y="35080"/>
                  </a:lnTo>
                  <a:lnTo>
                    <a:pt x="309213" y="53533"/>
                  </a:lnTo>
                  <a:lnTo>
                    <a:pt x="268156" y="75483"/>
                  </a:lnTo>
                  <a:lnTo>
                    <a:pt x="229289" y="100740"/>
                  </a:lnTo>
                  <a:lnTo>
                    <a:pt x="192800" y="129117"/>
                  </a:lnTo>
                  <a:lnTo>
                    <a:pt x="158876" y="160425"/>
                  </a:lnTo>
                  <a:lnTo>
                    <a:pt x="127706" y="194475"/>
                  </a:lnTo>
                  <a:lnTo>
                    <a:pt x="99478" y="231079"/>
                  </a:lnTo>
                  <a:lnTo>
                    <a:pt x="74377" y="270049"/>
                  </a:lnTo>
                  <a:lnTo>
                    <a:pt x="52594" y="311195"/>
                  </a:lnTo>
                  <a:lnTo>
                    <a:pt x="34315" y="354330"/>
                  </a:lnTo>
                  <a:lnTo>
                    <a:pt x="19729" y="399265"/>
                  </a:lnTo>
                  <a:lnTo>
                    <a:pt x="9022" y="445812"/>
                  </a:lnTo>
                  <a:lnTo>
                    <a:pt x="2383" y="493781"/>
                  </a:lnTo>
                  <a:lnTo>
                    <a:pt x="0" y="542985"/>
                  </a:lnTo>
                  <a:lnTo>
                    <a:pt x="2001" y="592206"/>
                  </a:lnTo>
                  <a:lnTo>
                    <a:pt x="8266" y="640226"/>
                  </a:lnTo>
                  <a:lnTo>
                    <a:pt x="18610" y="686855"/>
                  </a:lnTo>
                  <a:lnTo>
                    <a:pt x="32846" y="731902"/>
                  </a:lnTo>
                  <a:lnTo>
                    <a:pt x="50787" y="775179"/>
                  </a:lnTo>
                  <a:lnTo>
                    <a:pt x="72248" y="816494"/>
                  </a:lnTo>
                  <a:lnTo>
                    <a:pt x="97043" y="855659"/>
                  </a:lnTo>
                  <a:lnTo>
                    <a:pt x="124984" y="892482"/>
                  </a:lnTo>
                  <a:lnTo>
                    <a:pt x="155886" y="926775"/>
                  </a:lnTo>
                  <a:lnTo>
                    <a:pt x="189562" y="958347"/>
                  </a:lnTo>
                  <a:lnTo>
                    <a:pt x="225827" y="987008"/>
                  </a:lnTo>
                  <a:lnTo>
                    <a:pt x="264494" y="1012568"/>
                  </a:lnTo>
                  <a:lnTo>
                    <a:pt x="305376" y="1034837"/>
                  </a:lnTo>
                  <a:lnTo>
                    <a:pt x="348288" y="1053625"/>
                  </a:lnTo>
                  <a:lnTo>
                    <a:pt x="393044" y="1068743"/>
                  </a:lnTo>
                  <a:lnTo>
                    <a:pt x="439457" y="1080000"/>
                  </a:lnTo>
                  <a:lnTo>
                    <a:pt x="487340" y="1087206"/>
                  </a:lnTo>
                  <a:lnTo>
                    <a:pt x="536508" y="1090172"/>
                  </a:lnTo>
                  <a:lnTo>
                    <a:pt x="540806" y="817339"/>
                  </a:lnTo>
                  <a:lnTo>
                    <a:pt x="492335" y="812258"/>
                  </a:lnTo>
                  <a:lnTo>
                    <a:pt x="446802" y="799086"/>
                  </a:lnTo>
                  <a:lnTo>
                    <a:pt x="404952" y="778579"/>
                  </a:lnTo>
                  <a:lnTo>
                    <a:pt x="367529" y="751499"/>
                  </a:lnTo>
                  <a:lnTo>
                    <a:pt x="335277" y="718602"/>
                  </a:lnTo>
                  <a:lnTo>
                    <a:pt x="308939" y="680650"/>
                  </a:lnTo>
                  <a:lnTo>
                    <a:pt x="289261" y="638400"/>
                  </a:lnTo>
                  <a:lnTo>
                    <a:pt x="276985" y="592611"/>
                  </a:lnTo>
                  <a:lnTo>
                    <a:pt x="272856" y="544043"/>
                  </a:lnTo>
                  <a:lnTo>
                    <a:pt x="277362" y="495513"/>
                  </a:lnTo>
                  <a:lnTo>
                    <a:pt x="289993" y="449825"/>
                  </a:lnTo>
                  <a:lnTo>
                    <a:pt x="310000" y="407732"/>
                  </a:lnTo>
                  <a:lnTo>
                    <a:pt x="336633" y="369988"/>
                  </a:lnTo>
                  <a:lnTo>
                    <a:pt x="369142" y="337346"/>
                  </a:lnTo>
                  <a:lnTo>
                    <a:pt x="406777" y="310559"/>
                  </a:lnTo>
                  <a:lnTo>
                    <a:pt x="448788" y="290379"/>
                  </a:lnTo>
                  <a:lnTo>
                    <a:pt x="494425" y="277561"/>
                  </a:lnTo>
                  <a:lnTo>
                    <a:pt x="542940" y="272856"/>
                  </a:lnTo>
                  <a:lnTo>
                    <a:pt x="540776" y="0"/>
                  </a:lnTo>
                  <a:close/>
                </a:path>
              </a:pathLst>
            </a:custGeom>
            <a:solidFill>
              <a:srgbClr val="81818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8793" y="786807"/>
            <a:ext cx="2856230" cy="6108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800" spc="160">
                <a:solidFill>
                  <a:srgbClr val="26306F"/>
                </a:solidFill>
              </a:rPr>
              <a:t>Thank</a:t>
            </a:r>
            <a:r>
              <a:rPr dirty="0" sz="3800" spc="-114">
                <a:solidFill>
                  <a:srgbClr val="26306F"/>
                </a:solidFill>
              </a:rPr>
              <a:t> </a:t>
            </a:r>
            <a:r>
              <a:rPr dirty="0" sz="3800" spc="-5">
                <a:solidFill>
                  <a:srgbClr val="26306F"/>
                </a:solidFill>
              </a:rPr>
              <a:t>You!</a:t>
            </a:r>
            <a:endParaRPr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46033" y="819558"/>
            <a:ext cx="1807210" cy="1660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1150" spc="5">
                <a:latin typeface="Verdana"/>
                <a:cs typeface="Verdana"/>
              </a:rPr>
              <a:t>INTRODUCTION </a:t>
            </a:r>
            <a:r>
              <a:rPr dirty="0" sz="1150" spc="10">
                <a:latin typeface="Verdana"/>
                <a:cs typeface="Verdana"/>
              </a:rPr>
              <a:t> </a:t>
            </a:r>
            <a:r>
              <a:rPr dirty="0" sz="1150" spc="5">
                <a:latin typeface="Verdana"/>
                <a:cs typeface="Verdana"/>
              </a:rPr>
              <a:t>MOTIVATION/PURPOSE </a:t>
            </a:r>
            <a:r>
              <a:rPr dirty="0" sz="1150" spc="-390">
                <a:latin typeface="Verdana"/>
                <a:cs typeface="Verdana"/>
              </a:rPr>
              <a:t> </a:t>
            </a:r>
            <a:r>
              <a:rPr dirty="0" sz="1150">
                <a:latin typeface="Verdana"/>
                <a:cs typeface="Verdana"/>
              </a:rPr>
              <a:t>CONTRIBUTION </a:t>
            </a:r>
            <a:r>
              <a:rPr dirty="0" sz="1150" spc="5">
                <a:latin typeface="Verdana"/>
                <a:cs typeface="Verdana"/>
              </a:rPr>
              <a:t> </a:t>
            </a:r>
            <a:r>
              <a:rPr dirty="0" sz="1150" spc="45">
                <a:latin typeface="Verdana"/>
                <a:cs typeface="Verdana"/>
              </a:rPr>
              <a:t>METH</a:t>
            </a:r>
            <a:r>
              <a:rPr dirty="0" sz="1150" spc="55">
                <a:latin typeface="Verdana"/>
                <a:cs typeface="Verdana"/>
              </a:rPr>
              <a:t>ODO</a:t>
            </a:r>
            <a:r>
              <a:rPr dirty="0" sz="1150" spc="20">
                <a:latin typeface="Verdana"/>
                <a:cs typeface="Verdana"/>
              </a:rPr>
              <a:t>L</a:t>
            </a:r>
            <a:r>
              <a:rPr dirty="0" sz="1150" spc="-25">
                <a:latin typeface="Verdana"/>
                <a:cs typeface="Verdana"/>
              </a:rPr>
              <a:t>OGIES</a:t>
            </a:r>
            <a:r>
              <a:rPr dirty="0" sz="1150" spc="-105">
                <a:latin typeface="Verdana"/>
                <a:cs typeface="Verdana"/>
              </a:rPr>
              <a:t> </a:t>
            </a:r>
            <a:r>
              <a:rPr dirty="0" sz="1150" spc="45">
                <a:latin typeface="Verdana"/>
                <a:cs typeface="Verdana"/>
              </a:rPr>
              <a:t>AND  </a:t>
            </a:r>
            <a:r>
              <a:rPr dirty="0" sz="1150" spc="25">
                <a:latin typeface="Verdana"/>
                <a:cs typeface="Verdana"/>
              </a:rPr>
              <a:t>E</a:t>
            </a:r>
            <a:r>
              <a:rPr dirty="0" sz="1150" spc="-65">
                <a:latin typeface="Verdana"/>
                <a:cs typeface="Verdana"/>
              </a:rPr>
              <a:t>X</a:t>
            </a:r>
            <a:r>
              <a:rPr dirty="0" sz="1150" spc="114">
                <a:latin typeface="Verdana"/>
                <a:cs typeface="Verdana"/>
              </a:rPr>
              <a:t>P</a:t>
            </a:r>
            <a:r>
              <a:rPr dirty="0" sz="1150" spc="15">
                <a:latin typeface="Verdana"/>
                <a:cs typeface="Verdana"/>
              </a:rPr>
              <a:t>ERIMEN</a:t>
            </a:r>
            <a:r>
              <a:rPr dirty="0" sz="1150">
                <a:latin typeface="Verdana"/>
                <a:cs typeface="Verdana"/>
              </a:rPr>
              <a:t>T</a:t>
            </a:r>
            <a:r>
              <a:rPr dirty="0" sz="1150" spc="-80">
                <a:latin typeface="Verdana"/>
                <a:cs typeface="Verdana"/>
              </a:rPr>
              <a:t>S</a:t>
            </a:r>
            <a:r>
              <a:rPr dirty="0" sz="1150" spc="-105">
                <a:latin typeface="Verdana"/>
                <a:cs typeface="Verdana"/>
              </a:rPr>
              <a:t> </a:t>
            </a:r>
            <a:r>
              <a:rPr dirty="0" sz="1150" spc="15">
                <a:latin typeface="Verdana"/>
                <a:cs typeface="Verdana"/>
              </a:rPr>
              <a:t>RES</a:t>
            </a:r>
            <a:r>
              <a:rPr dirty="0" sz="1150" spc="10">
                <a:latin typeface="Verdana"/>
                <a:cs typeface="Verdana"/>
              </a:rPr>
              <a:t>U</a:t>
            </a:r>
            <a:r>
              <a:rPr dirty="0" sz="1150" spc="-40">
                <a:latin typeface="Verdana"/>
                <a:cs typeface="Verdana"/>
              </a:rPr>
              <a:t>L</a:t>
            </a:r>
            <a:r>
              <a:rPr dirty="0" sz="1150" spc="-35">
                <a:latin typeface="Verdana"/>
                <a:cs typeface="Verdana"/>
              </a:rPr>
              <a:t>T  </a:t>
            </a:r>
            <a:r>
              <a:rPr dirty="0" sz="1150" spc="-35">
                <a:latin typeface="Verdana"/>
                <a:cs typeface="Verdana"/>
              </a:rPr>
              <a:t>LIMITATIONS</a:t>
            </a:r>
            <a:endParaRPr sz="1150">
              <a:latin typeface="Verdana"/>
              <a:cs typeface="Verdana"/>
            </a:endParaRPr>
          </a:p>
          <a:p>
            <a:pPr marL="50800" marR="610870">
              <a:lnSpc>
                <a:spcPct val="116399"/>
              </a:lnSpc>
            </a:pPr>
            <a:r>
              <a:rPr dirty="0" sz="1150" spc="55">
                <a:latin typeface="Verdana"/>
                <a:cs typeface="Verdana"/>
              </a:rPr>
              <a:t>F</a:t>
            </a:r>
            <a:r>
              <a:rPr dirty="0" sz="1150" spc="55">
                <a:latin typeface="Verdana"/>
                <a:cs typeface="Verdana"/>
              </a:rPr>
              <a:t>U</a:t>
            </a:r>
            <a:r>
              <a:rPr dirty="0" sz="1150" spc="-70">
                <a:latin typeface="Verdana"/>
                <a:cs typeface="Verdana"/>
              </a:rPr>
              <a:t>T</a:t>
            </a:r>
            <a:r>
              <a:rPr dirty="0" sz="1150" spc="50">
                <a:latin typeface="Verdana"/>
                <a:cs typeface="Verdana"/>
              </a:rPr>
              <a:t>U</a:t>
            </a:r>
            <a:r>
              <a:rPr dirty="0" sz="1150" spc="40">
                <a:latin typeface="Verdana"/>
                <a:cs typeface="Verdana"/>
              </a:rPr>
              <a:t>R</a:t>
            </a:r>
            <a:r>
              <a:rPr dirty="0" sz="1150" spc="40">
                <a:latin typeface="Verdana"/>
                <a:cs typeface="Verdana"/>
              </a:rPr>
              <a:t>E</a:t>
            </a:r>
            <a:r>
              <a:rPr dirty="0" sz="1150" spc="-105">
                <a:latin typeface="Verdana"/>
                <a:cs typeface="Verdana"/>
              </a:rPr>
              <a:t> </a:t>
            </a:r>
            <a:r>
              <a:rPr dirty="0" sz="1150" spc="114">
                <a:latin typeface="Verdana"/>
                <a:cs typeface="Verdana"/>
              </a:rPr>
              <a:t>W</a:t>
            </a:r>
            <a:r>
              <a:rPr dirty="0" sz="1150" spc="55">
                <a:latin typeface="Verdana"/>
                <a:cs typeface="Verdana"/>
              </a:rPr>
              <a:t>O</a:t>
            </a:r>
            <a:r>
              <a:rPr dirty="0" sz="1150" spc="25">
                <a:latin typeface="Verdana"/>
                <a:cs typeface="Verdana"/>
              </a:rPr>
              <a:t>R</a:t>
            </a:r>
            <a:r>
              <a:rPr dirty="0" sz="1150" spc="10">
                <a:latin typeface="Verdana"/>
                <a:cs typeface="Verdana"/>
              </a:rPr>
              <a:t>K  </a:t>
            </a:r>
            <a:r>
              <a:rPr dirty="0" sz="1150" spc="15">
                <a:latin typeface="Verdana"/>
                <a:cs typeface="Verdana"/>
              </a:rPr>
              <a:t>CONCLUSION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46724" y="114401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4323" y="0"/>
                </a:moveTo>
                <a:lnTo>
                  <a:pt x="21305" y="0"/>
                </a:lnTo>
                <a:lnTo>
                  <a:pt x="19842" y="143"/>
                </a:lnTo>
                <a:lnTo>
                  <a:pt x="0" y="21323"/>
                </a:lnTo>
                <a:lnTo>
                  <a:pt x="0" y="24323"/>
                </a:lnTo>
                <a:lnTo>
                  <a:pt x="21305" y="45659"/>
                </a:lnTo>
                <a:lnTo>
                  <a:pt x="24323" y="45659"/>
                </a:lnTo>
                <a:lnTo>
                  <a:pt x="45659" y="24323"/>
                </a:lnTo>
                <a:lnTo>
                  <a:pt x="45659" y="22823"/>
                </a:lnTo>
                <a:lnTo>
                  <a:pt x="45659" y="21323"/>
                </a:lnTo>
                <a:lnTo>
                  <a:pt x="25816" y="143"/>
                </a:lnTo>
                <a:lnTo>
                  <a:pt x="24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6724" y="134797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4323" y="0"/>
                </a:moveTo>
                <a:lnTo>
                  <a:pt x="21305" y="0"/>
                </a:lnTo>
                <a:lnTo>
                  <a:pt x="19842" y="155"/>
                </a:lnTo>
                <a:lnTo>
                  <a:pt x="0" y="21335"/>
                </a:lnTo>
                <a:lnTo>
                  <a:pt x="0" y="24335"/>
                </a:lnTo>
                <a:lnTo>
                  <a:pt x="21305" y="45671"/>
                </a:lnTo>
                <a:lnTo>
                  <a:pt x="24323" y="45671"/>
                </a:lnTo>
                <a:lnTo>
                  <a:pt x="45659" y="24335"/>
                </a:lnTo>
                <a:lnTo>
                  <a:pt x="45659" y="22835"/>
                </a:lnTo>
                <a:lnTo>
                  <a:pt x="45659" y="21335"/>
                </a:lnTo>
                <a:lnTo>
                  <a:pt x="25816" y="155"/>
                </a:lnTo>
                <a:lnTo>
                  <a:pt x="24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46724" y="155500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4323" y="0"/>
                </a:moveTo>
                <a:lnTo>
                  <a:pt x="21305" y="0"/>
                </a:lnTo>
                <a:lnTo>
                  <a:pt x="19842" y="143"/>
                </a:lnTo>
                <a:lnTo>
                  <a:pt x="0" y="21323"/>
                </a:lnTo>
                <a:lnTo>
                  <a:pt x="0" y="24323"/>
                </a:lnTo>
                <a:lnTo>
                  <a:pt x="21305" y="45659"/>
                </a:lnTo>
                <a:lnTo>
                  <a:pt x="24323" y="45659"/>
                </a:lnTo>
                <a:lnTo>
                  <a:pt x="45659" y="24323"/>
                </a:lnTo>
                <a:lnTo>
                  <a:pt x="45659" y="22823"/>
                </a:lnTo>
                <a:lnTo>
                  <a:pt x="45659" y="21323"/>
                </a:lnTo>
                <a:lnTo>
                  <a:pt x="25816" y="143"/>
                </a:lnTo>
                <a:lnTo>
                  <a:pt x="24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46724" y="175897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4323" y="0"/>
                </a:moveTo>
                <a:lnTo>
                  <a:pt x="21305" y="0"/>
                </a:lnTo>
                <a:lnTo>
                  <a:pt x="19842" y="155"/>
                </a:lnTo>
                <a:lnTo>
                  <a:pt x="0" y="21335"/>
                </a:lnTo>
                <a:lnTo>
                  <a:pt x="0" y="24335"/>
                </a:lnTo>
                <a:lnTo>
                  <a:pt x="21305" y="45671"/>
                </a:lnTo>
                <a:lnTo>
                  <a:pt x="24323" y="45671"/>
                </a:lnTo>
                <a:lnTo>
                  <a:pt x="45659" y="24335"/>
                </a:lnTo>
                <a:lnTo>
                  <a:pt x="45659" y="22835"/>
                </a:lnTo>
                <a:lnTo>
                  <a:pt x="45659" y="21335"/>
                </a:lnTo>
                <a:lnTo>
                  <a:pt x="25816" y="155"/>
                </a:lnTo>
                <a:lnTo>
                  <a:pt x="24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6724" y="196294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4323" y="0"/>
                </a:moveTo>
                <a:lnTo>
                  <a:pt x="21305" y="0"/>
                </a:lnTo>
                <a:lnTo>
                  <a:pt x="19842" y="143"/>
                </a:lnTo>
                <a:lnTo>
                  <a:pt x="0" y="21335"/>
                </a:lnTo>
                <a:lnTo>
                  <a:pt x="0" y="24335"/>
                </a:lnTo>
                <a:lnTo>
                  <a:pt x="21305" y="45659"/>
                </a:lnTo>
                <a:lnTo>
                  <a:pt x="24323" y="45659"/>
                </a:lnTo>
                <a:lnTo>
                  <a:pt x="45659" y="24335"/>
                </a:lnTo>
                <a:lnTo>
                  <a:pt x="45659" y="22835"/>
                </a:lnTo>
                <a:lnTo>
                  <a:pt x="45659" y="21335"/>
                </a:lnTo>
                <a:lnTo>
                  <a:pt x="25816" y="143"/>
                </a:lnTo>
                <a:lnTo>
                  <a:pt x="24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6724" y="216692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4323" y="0"/>
                </a:moveTo>
                <a:lnTo>
                  <a:pt x="21305" y="0"/>
                </a:lnTo>
                <a:lnTo>
                  <a:pt x="19842" y="140"/>
                </a:lnTo>
                <a:lnTo>
                  <a:pt x="0" y="21335"/>
                </a:lnTo>
                <a:lnTo>
                  <a:pt x="0" y="24323"/>
                </a:lnTo>
                <a:lnTo>
                  <a:pt x="21305" y="45659"/>
                </a:lnTo>
                <a:lnTo>
                  <a:pt x="24323" y="45659"/>
                </a:lnTo>
                <a:lnTo>
                  <a:pt x="45659" y="24323"/>
                </a:lnTo>
                <a:lnTo>
                  <a:pt x="45659" y="22823"/>
                </a:lnTo>
                <a:lnTo>
                  <a:pt x="45659" y="21335"/>
                </a:lnTo>
                <a:lnTo>
                  <a:pt x="25816" y="140"/>
                </a:lnTo>
                <a:lnTo>
                  <a:pt x="24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46724" y="237089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24323" y="0"/>
                </a:moveTo>
                <a:lnTo>
                  <a:pt x="21305" y="0"/>
                </a:lnTo>
                <a:lnTo>
                  <a:pt x="19842" y="152"/>
                </a:lnTo>
                <a:lnTo>
                  <a:pt x="0" y="21335"/>
                </a:lnTo>
                <a:lnTo>
                  <a:pt x="0" y="24335"/>
                </a:lnTo>
                <a:lnTo>
                  <a:pt x="21305" y="45671"/>
                </a:lnTo>
                <a:lnTo>
                  <a:pt x="24323" y="45671"/>
                </a:lnTo>
                <a:lnTo>
                  <a:pt x="45659" y="24335"/>
                </a:lnTo>
                <a:lnTo>
                  <a:pt x="45659" y="22835"/>
                </a:lnTo>
                <a:lnTo>
                  <a:pt x="45659" y="21335"/>
                </a:lnTo>
                <a:lnTo>
                  <a:pt x="25816" y="152"/>
                </a:lnTo>
                <a:lnTo>
                  <a:pt x="24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9658" y="0"/>
            <a:ext cx="607695" cy="509270"/>
          </a:xfrm>
          <a:custGeom>
            <a:avLst/>
            <a:gdLst/>
            <a:ahLst/>
            <a:cxnLst/>
            <a:rect l="l" t="t" r="r" b="b"/>
            <a:pathLst>
              <a:path w="607695" h="509270">
                <a:moveTo>
                  <a:pt x="99575" y="0"/>
                </a:moveTo>
                <a:lnTo>
                  <a:pt x="0" y="0"/>
                </a:lnTo>
                <a:lnTo>
                  <a:pt x="7900" y="37731"/>
                </a:lnTo>
                <a:lnTo>
                  <a:pt x="20892" y="82576"/>
                </a:lnTo>
                <a:lnTo>
                  <a:pt x="37055" y="125907"/>
                </a:lnTo>
                <a:lnTo>
                  <a:pt x="56248" y="167595"/>
                </a:lnTo>
                <a:lnTo>
                  <a:pt x="78333" y="207515"/>
                </a:lnTo>
                <a:lnTo>
                  <a:pt x="103169" y="245538"/>
                </a:lnTo>
                <a:lnTo>
                  <a:pt x="130616" y="281537"/>
                </a:lnTo>
                <a:lnTo>
                  <a:pt x="160535" y="315385"/>
                </a:lnTo>
                <a:lnTo>
                  <a:pt x="192784" y="346953"/>
                </a:lnTo>
                <a:lnTo>
                  <a:pt x="227225" y="376115"/>
                </a:lnTo>
                <a:lnTo>
                  <a:pt x="263718" y="402744"/>
                </a:lnTo>
                <a:lnTo>
                  <a:pt x="302122" y="426711"/>
                </a:lnTo>
                <a:lnTo>
                  <a:pt x="342297" y="447890"/>
                </a:lnTo>
                <a:lnTo>
                  <a:pt x="384104" y="466153"/>
                </a:lnTo>
                <a:lnTo>
                  <a:pt x="427403" y="481372"/>
                </a:lnTo>
                <a:lnTo>
                  <a:pt x="472053" y="493420"/>
                </a:lnTo>
                <a:lnTo>
                  <a:pt x="517916" y="502170"/>
                </a:lnTo>
                <a:lnTo>
                  <a:pt x="564849" y="507494"/>
                </a:lnTo>
                <a:lnTo>
                  <a:pt x="607091" y="509057"/>
                </a:lnTo>
                <a:lnTo>
                  <a:pt x="607091" y="411643"/>
                </a:lnTo>
                <a:lnTo>
                  <a:pt x="565193" y="409811"/>
                </a:lnTo>
                <a:lnTo>
                  <a:pt x="518879" y="403615"/>
                </a:lnTo>
                <a:lnTo>
                  <a:pt x="473876" y="393472"/>
                </a:lnTo>
                <a:lnTo>
                  <a:pt x="430373" y="379556"/>
                </a:lnTo>
                <a:lnTo>
                  <a:pt x="388565" y="362042"/>
                </a:lnTo>
                <a:lnTo>
                  <a:pt x="348643" y="341107"/>
                </a:lnTo>
                <a:lnTo>
                  <a:pt x="310799" y="316924"/>
                </a:lnTo>
                <a:lnTo>
                  <a:pt x="275226" y="289669"/>
                </a:lnTo>
                <a:lnTo>
                  <a:pt x="242115" y="259517"/>
                </a:lnTo>
                <a:lnTo>
                  <a:pt x="211659" y="226643"/>
                </a:lnTo>
                <a:lnTo>
                  <a:pt x="184050" y="191222"/>
                </a:lnTo>
                <a:lnTo>
                  <a:pt x="159481" y="153429"/>
                </a:lnTo>
                <a:lnTo>
                  <a:pt x="138142" y="113440"/>
                </a:lnTo>
                <a:lnTo>
                  <a:pt x="120228" y="71429"/>
                </a:lnTo>
                <a:lnTo>
                  <a:pt x="105929" y="27571"/>
                </a:lnTo>
                <a:lnTo>
                  <a:pt x="99575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2" y="2569235"/>
            <a:ext cx="613410" cy="718820"/>
          </a:xfrm>
          <a:custGeom>
            <a:avLst/>
            <a:gdLst/>
            <a:ahLst/>
            <a:cxnLst/>
            <a:rect l="l" t="t" r="r" b="b"/>
            <a:pathLst>
              <a:path w="613410" h="718820">
                <a:moveTo>
                  <a:pt x="0" y="0"/>
                </a:moveTo>
                <a:lnTo>
                  <a:pt x="0" y="143721"/>
                </a:lnTo>
                <a:lnTo>
                  <a:pt x="4252" y="144623"/>
                </a:lnTo>
                <a:lnTo>
                  <a:pt x="51055" y="158468"/>
                </a:lnTo>
                <a:lnTo>
                  <a:pt x="96147" y="175739"/>
                </a:lnTo>
                <a:lnTo>
                  <a:pt x="139390" y="196275"/>
                </a:lnTo>
                <a:lnTo>
                  <a:pt x="180645" y="219916"/>
                </a:lnTo>
                <a:lnTo>
                  <a:pt x="219774" y="246500"/>
                </a:lnTo>
                <a:lnTo>
                  <a:pt x="256640" y="275867"/>
                </a:lnTo>
                <a:lnTo>
                  <a:pt x="291104" y="307857"/>
                </a:lnTo>
                <a:lnTo>
                  <a:pt x="323028" y="342308"/>
                </a:lnTo>
                <a:lnTo>
                  <a:pt x="352274" y="379059"/>
                </a:lnTo>
                <a:lnTo>
                  <a:pt x="378704" y="417951"/>
                </a:lnTo>
                <a:lnTo>
                  <a:pt x="402180" y="458821"/>
                </a:lnTo>
                <a:lnTo>
                  <a:pt x="422563" y="501510"/>
                </a:lnTo>
                <a:lnTo>
                  <a:pt x="439716" y="545857"/>
                </a:lnTo>
                <a:lnTo>
                  <a:pt x="453501" y="591701"/>
                </a:lnTo>
                <a:lnTo>
                  <a:pt x="463779" y="638881"/>
                </a:lnTo>
                <a:lnTo>
                  <a:pt x="470412" y="687236"/>
                </a:lnTo>
                <a:lnTo>
                  <a:pt x="472229" y="718711"/>
                </a:lnTo>
                <a:lnTo>
                  <a:pt x="613015" y="718711"/>
                </a:lnTo>
                <a:lnTo>
                  <a:pt x="605648" y="635644"/>
                </a:lnTo>
                <a:lnTo>
                  <a:pt x="596982" y="587770"/>
                </a:lnTo>
                <a:lnTo>
                  <a:pt x="585378" y="540920"/>
                </a:lnTo>
                <a:lnTo>
                  <a:pt x="570927" y="495203"/>
                </a:lnTo>
                <a:lnTo>
                  <a:pt x="553722" y="450725"/>
                </a:lnTo>
                <a:lnTo>
                  <a:pt x="533856" y="407596"/>
                </a:lnTo>
                <a:lnTo>
                  <a:pt x="511422" y="365922"/>
                </a:lnTo>
                <a:lnTo>
                  <a:pt x="486512" y="325813"/>
                </a:lnTo>
                <a:lnTo>
                  <a:pt x="459219" y="287376"/>
                </a:lnTo>
                <a:lnTo>
                  <a:pt x="429636" y="250718"/>
                </a:lnTo>
                <a:lnTo>
                  <a:pt x="397856" y="215948"/>
                </a:lnTo>
                <a:lnTo>
                  <a:pt x="363971" y="183174"/>
                </a:lnTo>
                <a:lnTo>
                  <a:pt x="328074" y="152504"/>
                </a:lnTo>
                <a:lnTo>
                  <a:pt x="290257" y="124045"/>
                </a:lnTo>
                <a:lnTo>
                  <a:pt x="250615" y="97906"/>
                </a:lnTo>
                <a:lnTo>
                  <a:pt x="209238" y="74194"/>
                </a:lnTo>
                <a:lnTo>
                  <a:pt x="166220" y="53017"/>
                </a:lnTo>
                <a:lnTo>
                  <a:pt x="121654" y="34484"/>
                </a:lnTo>
                <a:lnTo>
                  <a:pt x="75632" y="18702"/>
                </a:lnTo>
                <a:lnTo>
                  <a:pt x="28247" y="5779"/>
                </a:lnTo>
                <a:lnTo>
                  <a:pt x="0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28205" y="551151"/>
            <a:ext cx="1788160" cy="2813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50" spc="30">
                <a:solidFill>
                  <a:srgbClr val="26306F"/>
                </a:solidFill>
              </a:rPr>
              <a:t>INTRODUCTION</a:t>
            </a:r>
            <a:endParaRPr sz="1650"/>
          </a:p>
        </p:txBody>
      </p:sp>
      <p:sp>
        <p:nvSpPr>
          <p:cNvPr id="5" name="object 5"/>
          <p:cNvSpPr txBox="1"/>
          <p:nvPr/>
        </p:nvSpPr>
        <p:spPr>
          <a:xfrm>
            <a:off x="662504" y="1173164"/>
            <a:ext cx="4638675" cy="1151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635">
              <a:lnSpc>
                <a:spcPct val="117200"/>
              </a:lnSpc>
              <a:spcBef>
                <a:spcPts val="105"/>
              </a:spcBef>
            </a:pPr>
            <a:r>
              <a:rPr dirty="0" sz="1050" spc="-10">
                <a:latin typeface="Verdana"/>
                <a:cs typeface="Verdana"/>
              </a:rPr>
              <a:t>Analysis </a:t>
            </a:r>
            <a:r>
              <a:rPr dirty="0" sz="1050" spc="5">
                <a:latin typeface="Verdana"/>
                <a:cs typeface="Verdana"/>
              </a:rPr>
              <a:t>of </a:t>
            </a:r>
            <a:r>
              <a:rPr dirty="0" sz="1050" spc="30">
                <a:latin typeface="Verdana"/>
                <a:cs typeface="Verdana"/>
              </a:rPr>
              <a:t>machine </a:t>
            </a:r>
            <a:r>
              <a:rPr dirty="0" sz="1050" spc="15">
                <a:latin typeface="Verdana"/>
                <a:cs typeface="Verdana"/>
              </a:rPr>
              <a:t>reading </a:t>
            </a:r>
            <a:r>
              <a:rPr dirty="0" sz="1050" spc="25">
                <a:latin typeface="Verdana"/>
                <a:cs typeface="Verdana"/>
              </a:rPr>
              <a:t>comprehension </a:t>
            </a:r>
            <a:r>
              <a:rPr dirty="0" sz="1050" spc="-20">
                <a:latin typeface="Verdana"/>
                <a:cs typeface="Verdana"/>
              </a:rPr>
              <a:t>(MRC) </a:t>
            </a:r>
            <a:r>
              <a:rPr dirty="0" sz="1050" spc="10">
                <a:latin typeface="Verdana"/>
                <a:cs typeface="Verdana"/>
              </a:rPr>
              <a:t>models' </a:t>
            </a:r>
            <a:r>
              <a:rPr dirty="0" sz="1050" spc="15">
                <a:latin typeface="Verdana"/>
                <a:cs typeface="Verdana"/>
              </a:rPr>
              <a:t> </a:t>
            </a:r>
            <a:r>
              <a:rPr dirty="0" sz="1050" spc="-5">
                <a:latin typeface="Verdana"/>
                <a:cs typeface="Verdana"/>
              </a:rPr>
              <a:t>statistical </a:t>
            </a:r>
            <a:r>
              <a:rPr dirty="0" sz="1050" spc="-30">
                <a:latin typeface="Verdana"/>
                <a:cs typeface="Verdana"/>
              </a:rPr>
              <a:t>bias. </a:t>
            </a:r>
            <a:r>
              <a:rPr dirty="0" sz="1050" spc="5">
                <a:latin typeface="Verdana"/>
                <a:cs typeface="Verdana"/>
              </a:rPr>
              <a:t>The authors </a:t>
            </a:r>
            <a:r>
              <a:rPr dirty="0" sz="1050" spc="15">
                <a:latin typeface="Verdana"/>
                <a:cs typeface="Verdana"/>
              </a:rPr>
              <a:t>propose utilizing </a:t>
            </a:r>
            <a:r>
              <a:rPr dirty="0" sz="1050" spc="-15">
                <a:latin typeface="Verdana"/>
                <a:cs typeface="Verdana"/>
              </a:rPr>
              <a:t>adversarial </a:t>
            </a:r>
            <a:r>
              <a:rPr dirty="0" sz="1050" spc="-10">
                <a:latin typeface="Verdana"/>
                <a:cs typeface="Verdana"/>
              </a:rPr>
              <a:t>assaults </a:t>
            </a:r>
            <a:r>
              <a:rPr dirty="0" sz="1050" spc="5">
                <a:latin typeface="Verdana"/>
                <a:cs typeface="Verdana"/>
              </a:rPr>
              <a:t>to </a:t>
            </a:r>
            <a:r>
              <a:rPr dirty="0" sz="1050" spc="1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evaluate </a:t>
            </a:r>
            <a:r>
              <a:rPr dirty="0" sz="1050" spc="60">
                <a:latin typeface="Verdana"/>
                <a:cs typeface="Verdana"/>
              </a:rPr>
              <a:t>MRC </a:t>
            </a:r>
            <a:r>
              <a:rPr dirty="0" sz="1050" spc="35">
                <a:latin typeface="Verdana"/>
                <a:cs typeface="Verdana"/>
              </a:rPr>
              <a:t>model </a:t>
            </a:r>
            <a:r>
              <a:rPr dirty="0" sz="1050" spc="-5">
                <a:latin typeface="Verdana"/>
                <a:cs typeface="Verdana"/>
              </a:rPr>
              <a:t>statistical </a:t>
            </a:r>
            <a:r>
              <a:rPr dirty="0" sz="1050" spc="-25">
                <a:latin typeface="Verdana"/>
                <a:cs typeface="Verdana"/>
              </a:rPr>
              <a:t>biases. </a:t>
            </a:r>
            <a:r>
              <a:rPr dirty="0" sz="1050" spc="-15">
                <a:latin typeface="Verdana"/>
                <a:cs typeface="Verdana"/>
              </a:rPr>
              <a:t>They </a:t>
            </a:r>
            <a:r>
              <a:rPr dirty="0" sz="1050" spc="-5">
                <a:latin typeface="Verdana"/>
                <a:cs typeface="Verdana"/>
              </a:rPr>
              <a:t>discover </a:t>
            </a:r>
            <a:r>
              <a:rPr dirty="0" sz="1050" spc="15">
                <a:latin typeface="Verdana"/>
                <a:cs typeface="Verdana"/>
              </a:rPr>
              <a:t>that </a:t>
            </a:r>
            <a:r>
              <a:rPr dirty="0" sz="1050">
                <a:latin typeface="Verdana"/>
                <a:cs typeface="Verdana"/>
              </a:rPr>
              <a:t>existing </a:t>
            </a:r>
            <a:r>
              <a:rPr dirty="0" sz="1050" spc="5">
                <a:latin typeface="Verdana"/>
                <a:cs typeface="Verdana"/>
              </a:rPr>
              <a:t> </a:t>
            </a:r>
            <a:r>
              <a:rPr dirty="0" sz="1050" spc="60">
                <a:latin typeface="Verdana"/>
                <a:cs typeface="Verdana"/>
              </a:rPr>
              <a:t>MRC </a:t>
            </a:r>
            <a:r>
              <a:rPr dirty="0" sz="1050" spc="25">
                <a:latin typeface="Verdana"/>
                <a:cs typeface="Verdana"/>
              </a:rPr>
              <a:t>models </a:t>
            </a:r>
            <a:r>
              <a:rPr dirty="0" sz="1050" spc="-10">
                <a:latin typeface="Verdana"/>
                <a:cs typeface="Verdana"/>
              </a:rPr>
              <a:t>have </a:t>
            </a:r>
            <a:r>
              <a:rPr dirty="0" sz="1050" spc="-25">
                <a:latin typeface="Verdana"/>
                <a:cs typeface="Verdana"/>
              </a:rPr>
              <a:t>severe </a:t>
            </a:r>
            <a:r>
              <a:rPr dirty="0" sz="1050" spc="-5">
                <a:latin typeface="Verdana"/>
                <a:cs typeface="Verdana"/>
              </a:rPr>
              <a:t>statistical biases </a:t>
            </a:r>
            <a:r>
              <a:rPr dirty="0" sz="1050" spc="30">
                <a:latin typeface="Verdana"/>
                <a:cs typeface="Verdana"/>
              </a:rPr>
              <a:t>and </a:t>
            </a:r>
            <a:r>
              <a:rPr dirty="0" sz="1050">
                <a:latin typeface="Verdana"/>
                <a:cs typeface="Verdana"/>
              </a:rPr>
              <a:t>deteriorate </a:t>
            </a:r>
            <a:r>
              <a:rPr dirty="0" sz="1050" spc="5">
                <a:latin typeface="Verdana"/>
                <a:cs typeface="Verdana"/>
              </a:rPr>
              <a:t> considerably </a:t>
            </a:r>
            <a:r>
              <a:rPr dirty="0" sz="1050" spc="25">
                <a:latin typeface="Verdana"/>
                <a:cs typeface="Verdana"/>
              </a:rPr>
              <a:t>under </a:t>
            </a:r>
            <a:r>
              <a:rPr dirty="0" sz="1050" spc="-15">
                <a:latin typeface="Verdana"/>
                <a:cs typeface="Verdana"/>
              </a:rPr>
              <a:t>adversarial </a:t>
            </a:r>
            <a:r>
              <a:rPr dirty="0" sz="1050" spc="-25">
                <a:latin typeface="Verdana"/>
                <a:cs typeface="Verdana"/>
              </a:rPr>
              <a:t>assaults. </a:t>
            </a:r>
            <a:r>
              <a:rPr dirty="0" sz="1050">
                <a:latin typeface="Verdana"/>
                <a:cs typeface="Verdana"/>
              </a:rPr>
              <a:t>The </a:t>
            </a:r>
            <a:r>
              <a:rPr dirty="0" sz="1050" spc="5">
                <a:latin typeface="Verdana"/>
                <a:cs typeface="Verdana"/>
              </a:rPr>
              <a:t>authors </a:t>
            </a:r>
            <a:r>
              <a:rPr dirty="0" sz="1050" spc="-5">
                <a:latin typeface="Verdana"/>
                <a:cs typeface="Verdana"/>
              </a:rPr>
              <a:t>also offer </a:t>
            </a:r>
            <a:r>
              <a:rPr dirty="0" sz="1050" spc="20">
                <a:latin typeface="Verdana"/>
                <a:cs typeface="Verdana"/>
              </a:rPr>
              <a:t>an </a:t>
            </a:r>
            <a:r>
              <a:rPr dirty="0" sz="1050" spc="25">
                <a:latin typeface="Verdana"/>
                <a:cs typeface="Verdana"/>
              </a:rPr>
              <a:t> </a:t>
            </a:r>
            <a:r>
              <a:rPr dirty="0" sz="1050" spc="15">
                <a:latin typeface="Verdana"/>
                <a:cs typeface="Verdana"/>
              </a:rPr>
              <a:t>improved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15">
                <a:latin typeface="Verdana"/>
                <a:cs typeface="Verdana"/>
              </a:rPr>
              <a:t>training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10">
                <a:latin typeface="Verdana"/>
                <a:cs typeface="Verdana"/>
              </a:rPr>
              <a:t>strategy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5">
                <a:latin typeface="Verdana"/>
                <a:cs typeface="Verdana"/>
              </a:rPr>
              <a:t>to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15">
                <a:latin typeface="Verdana"/>
                <a:cs typeface="Verdana"/>
              </a:rPr>
              <a:t>eliminate</a:t>
            </a:r>
            <a:r>
              <a:rPr dirty="0" sz="1050" spc="-95">
                <a:latin typeface="Verdana"/>
                <a:cs typeface="Verdana"/>
              </a:rPr>
              <a:t> </a:t>
            </a:r>
            <a:r>
              <a:rPr dirty="0" sz="1050" spc="60">
                <a:latin typeface="Verdana"/>
                <a:cs typeface="Verdana"/>
              </a:rPr>
              <a:t>MRC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35">
                <a:latin typeface="Verdana"/>
                <a:cs typeface="Verdana"/>
              </a:rPr>
              <a:t>model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5">
                <a:latin typeface="Verdana"/>
                <a:cs typeface="Verdana"/>
              </a:rPr>
              <a:t>statistical</a:t>
            </a:r>
            <a:r>
              <a:rPr dirty="0" sz="1050" spc="-90">
                <a:latin typeface="Verdana"/>
                <a:cs typeface="Verdana"/>
              </a:rPr>
              <a:t> </a:t>
            </a:r>
            <a:r>
              <a:rPr dirty="0" sz="1050" spc="-25">
                <a:latin typeface="Verdana"/>
                <a:cs typeface="Verdana"/>
              </a:rPr>
              <a:t>biases.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0"/>
            <a:ext cx="2541905" cy="2914015"/>
            <a:chOff x="1512" y="0"/>
            <a:chExt cx="2541905" cy="2914015"/>
          </a:xfrm>
        </p:grpSpPr>
        <p:sp>
          <p:nvSpPr>
            <p:cNvPr id="3" name="object 3"/>
            <p:cNvSpPr/>
            <p:nvPr/>
          </p:nvSpPr>
          <p:spPr>
            <a:xfrm>
              <a:off x="1512" y="0"/>
              <a:ext cx="772160" cy="755650"/>
            </a:xfrm>
            <a:custGeom>
              <a:avLst/>
              <a:gdLst/>
              <a:ahLst/>
              <a:cxnLst/>
              <a:rect l="l" t="t" r="r" b="b"/>
              <a:pathLst>
                <a:path w="772160" h="755650">
                  <a:moveTo>
                    <a:pt x="771565" y="0"/>
                  </a:moveTo>
                  <a:lnTo>
                    <a:pt x="635602" y="0"/>
                  </a:lnTo>
                  <a:lnTo>
                    <a:pt x="634265" y="39226"/>
                  </a:lnTo>
                  <a:lnTo>
                    <a:pt x="628557" y="88986"/>
                  </a:lnTo>
                  <a:lnTo>
                    <a:pt x="618951" y="137904"/>
                  </a:lnTo>
                  <a:lnTo>
                    <a:pt x="605537" y="185760"/>
                  </a:lnTo>
                  <a:lnTo>
                    <a:pt x="588405" y="232335"/>
                  </a:lnTo>
                  <a:lnTo>
                    <a:pt x="567647" y="277410"/>
                  </a:lnTo>
                  <a:lnTo>
                    <a:pt x="543353" y="320767"/>
                  </a:lnTo>
                  <a:lnTo>
                    <a:pt x="515614" y="362185"/>
                  </a:lnTo>
                  <a:lnTo>
                    <a:pt x="484521" y="401445"/>
                  </a:lnTo>
                  <a:lnTo>
                    <a:pt x="450164" y="438329"/>
                  </a:lnTo>
                  <a:lnTo>
                    <a:pt x="412956" y="472334"/>
                  </a:lnTo>
                  <a:lnTo>
                    <a:pt x="373402" y="503052"/>
                  </a:lnTo>
                  <a:lnTo>
                    <a:pt x="331722" y="530394"/>
                  </a:lnTo>
                  <a:lnTo>
                    <a:pt x="288137" y="554273"/>
                  </a:lnTo>
                  <a:lnTo>
                    <a:pt x="242867" y="574599"/>
                  </a:lnTo>
                  <a:lnTo>
                    <a:pt x="196133" y="591283"/>
                  </a:lnTo>
                  <a:lnTo>
                    <a:pt x="148154" y="604238"/>
                  </a:lnTo>
                  <a:lnTo>
                    <a:pt x="99151" y="613375"/>
                  </a:lnTo>
                  <a:lnTo>
                    <a:pt x="49343" y="618604"/>
                  </a:lnTo>
                  <a:lnTo>
                    <a:pt x="0" y="619812"/>
                  </a:lnTo>
                  <a:lnTo>
                    <a:pt x="0" y="755212"/>
                  </a:lnTo>
                  <a:lnTo>
                    <a:pt x="26317" y="755212"/>
                  </a:lnTo>
                  <a:lnTo>
                    <a:pt x="47954" y="754827"/>
                  </a:lnTo>
                  <a:lnTo>
                    <a:pt x="98626" y="750529"/>
                  </a:lnTo>
                  <a:lnTo>
                    <a:pt x="148680" y="742904"/>
                  </a:lnTo>
                  <a:lnTo>
                    <a:pt x="197962" y="732015"/>
                  </a:lnTo>
                  <a:lnTo>
                    <a:pt x="246316" y="717924"/>
                  </a:lnTo>
                  <a:lnTo>
                    <a:pt x="293588" y="700694"/>
                  </a:lnTo>
                  <a:lnTo>
                    <a:pt x="339623" y="680387"/>
                  </a:lnTo>
                  <a:lnTo>
                    <a:pt x="384265" y="657066"/>
                  </a:lnTo>
                  <a:lnTo>
                    <a:pt x="427359" y="630792"/>
                  </a:lnTo>
                  <a:lnTo>
                    <a:pt x="468750" y="601630"/>
                  </a:lnTo>
                  <a:lnTo>
                    <a:pt x="508284" y="569640"/>
                  </a:lnTo>
                  <a:lnTo>
                    <a:pt x="545805" y="534887"/>
                  </a:lnTo>
                  <a:lnTo>
                    <a:pt x="580914" y="497701"/>
                  </a:lnTo>
                  <a:lnTo>
                    <a:pt x="613278" y="458475"/>
                  </a:lnTo>
                  <a:lnTo>
                    <a:pt x="642833" y="417364"/>
                  </a:lnTo>
                  <a:lnTo>
                    <a:pt x="669516" y="374522"/>
                  </a:lnTo>
                  <a:lnTo>
                    <a:pt x="693262" y="330104"/>
                  </a:lnTo>
                  <a:lnTo>
                    <a:pt x="714008" y="284263"/>
                  </a:lnTo>
                  <a:lnTo>
                    <a:pt x="731689" y="237156"/>
                  </a:lnTo>
                  <a:lnTo>
                    <a:pt x="746242" y="188936"/>
                  </a:lnTo>
                  <a:lnTo>
                    <a:pt x="757603" y="139758"/>
                  </a:lnTo>
                  <a:lnTo>
                    <a:pt x="765707" y="89776"/>
                  </a:lnTo>
                  <a:lnTo>
                    <a:pt x="770492" y="39146"/>
                  </a:lnTo>
                  <a:lnTo>
                    <a:pt x="771565" y="0"/>
                  </a:lnTo>
                  <a:close/>
                </a:path>
              </a:pathLst>
            </a:custGeom>
            <a:solidFill>
              <a:srgbClr val="FBB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437" y="472260"/>
              <a:ext cx="2085404" cy="244160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489624" y="94271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92" y="0"/>
                </a:moveTo>
                <a:lnTo>
                  <a:pt x="18501" y="0"/>
                </a:lnTo>
                <a:lnTo>
                  <a:pt x="17221" y="131"/>
                </a:lnTo>
                <a:lnTo>
                  <a:pt x="0" y="18489"/>
                </a:lnTo>
                <a:lnTo>
                  <a:pt x="0" y="21086"/>
                </a:lnTo>
                <a:lnTo>
                  <a:pt x="18501" y="39575"/>
                </a:lnTo>
                <a:lnTo>
                  <a:pt x="21092" y="39575"/>
                </a:lnTo>
                <a:lnTo>
                  <a:pt x="39593" y="21086"/>
                </a:lnTo>
                <a:lnTo>
                  <a:pt x="39593" y="19787"/>
                </a:lnTo>
                <a:lnTo>
                  <a:pt x="39593" y="18489"/>
                </a:lnTo>
                <a:lnTo>
                  <a:pt x="22372" y="131"/>
                </a:lnTo>
                <a:lnTo>
                  <a:pt x="21092" y="0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89624" y="161857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92" y="0"/>
                </a:moveTo>
                <a:lnTo>
                  <a:pt x="18501" y="0"/>
                </a:lnTo>
                <a:lnTo>
                  <a:pt x="17221" y="118"/>
                </a:lnTo>
                <a:lnTo>
                  <a:pt x="0" y="18492"/>
                </a:lnTo>
                <a:lnTo>
                  <a:pt x="0" y="21086"/>
                </a:lnTo>
                <a:lnTo>
                  <a:pt x="18501" y="39578"/>
                </a:lnTo>
                <a:lnTo>
                  <a:pt x="21092" y="39578"/>
                </a:lnTo>
                <a:lnTo>
                  <a:pt x="39593" y="21086"/>
                </a:lnTo>
                <a:lnTo>
                  <a:pt x="39593" y="19790"/>
                </a:lnTo>
                <a:lnTo>
                  <a:pt x="39593" y="18492"/>
                </a:lnTo>
                <a:lnTo>
                  <a:pt x="22372" y="118"/>
                </a:lnTo>
                <a:lnTo>
                  <a:pt x="21092" y="0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89624" y="19564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92" y="0"/>
                </a:moveTo>
                <a:lnTo>
                  <a:pt x="18501" y="0"/>
                </a:lnTo>
                <a:lnTo>
                  <a:pt x="17221" y="128"/>
                </a:lnTo>
                <a:lnTo>
                  <a:pt x="0" y="18489"/>
                </a:lnTo>
                <a:lnTo>
                  <a:pt x="0" y="21083"/>
                </a:lnTo>
                <a:lnTo>
                  <a:pt x="18501" y="39575"/>
                </a:lnTo>
                <a:lnTo>
                  <a:pt x="21092" y="39575"/>
                </a:lnTo>
                <a:lnTo>
                  <a:pt x="39593" y="21083"/>
                </a:lnTo>
                <a:lnTo>
                  <a:pt x="39593" y="19787"/>
                </a:lnTo>
                <a:lnTo>
                  <a:pt x="39593" y="18489"/>
                </a:lnTo>
                <a:lnTo>
                  <a:pt x="22372" y="128"/>
                </a:lnTo>
                <a:lnTo>
                  <a:pt x="21092" y="0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89624" y="229443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92" y="0"/>
                </a:moveTo>
                <a:lnTo>
                  <a:pt x="18501" y="0"/>
                </a:lnTo>
                <a:lnTo>
                  <a:pt x="17221" y="118"/>
                </a:lnTo>
                <a:lnTo>
                  <a:pt x="0" y="18476"/>
                </a:lnTo>
                <a:lnTo>
                  <a:pt x="0" y="21086"/>
                </a:lnTo>
                <a:lnTo>
                  <a:pt x="18501" y="39575"/>
                </a:lnTo>
                <a:lnTo>
                  <a:pt x="21092" y="39575"/>
                </a:lnTo>
                <a:lnTo>
                  <a:pt x="39593" y="21086"/>
                </a:lnTo>
                <a:lnTo>
                  <a:pt x="39593" y="19787"/>
                </a:lnTo>
                <a:lnTo>
                  <a:pt x="39593" y="18476"/>
                </a:lnTo>
                <a:lnTo>
                  <a:pt x="22372" y="118"/>
                </a:lnTo>
                <a:lnTo>
                  <a:pt x="21092" y="0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89624" y="94271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92" y="0"/>
                </a:moveTo>
                <a:lnTo>
                  <a:pt x="18501" y="0"/>
                </a:lnTo>
                <a:lnTo>
                  <a:pt x="17221" y="131"/>
                </a:lnTo>
                <a:lnTo>
                  <a:pt x="0" y="18489"/>
                </a:lnTo>
                <a:lnTo>
                  <a:pt x="0" y="21086"/>
                </a:lnTo>
                <a:lnTo>
                  <a:pt x="18501" y="39575"/>
                </a:lnTo>
                <a:lnTo>
                  <a:pt x="21092" y="39575"/>
                </a:lnTo>
                <a:lnTo>
                  <a:pt x="39593" y="21086"/>
                </a:lnTo>
                <a:lnTo>
                  <a:pt x="39593" y="19787"/>
                </a:lnTo>
                <a:lnTo>
                  <a:pt x="39593" y="18489"/>
                </a:lnTo>
                <a:lnTo>
                  <a:pt x="22372" y="131"/>
                </a:lnTo>
                <a:lnTo>
                  <a:pt x="21092" y="0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573008" y="844535"/>
            <a:ext cx="1612900" cy="1882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8575">
              <a:lnSpc>
                <a:spcPct val="116399"/>
              </a:lnSpc>
              <a:spcBef>
                <a:spcPts val="90"/>
              </a:spcBef>
            </a:pP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Id</a:t>
            </a:r>
            <a:r>
              <a:rPr dirty="0" sz="950" spc="-2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f</a:t>
            </a:r>
            <a:r>
              <a:rPr dirty="0" sz="950" spc="-55">
                <a:solidFill>
                  <a:srgbClr val="26306F"/>
                </a:solidFill>
                <a:latin typeface="Verdana"/>
                <a:cs typeface="Verdana"/>
              </a:rPr>
              <a:t>y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in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-7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l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B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25">
                <a:solidFill>
                  <a:srgbClr val="26306F"/>
                </a:solidFill>
                <a:latin typeface="Verdana"/>
                <a:cs typeface="Verdana"/>
              </a:rPr>
              <a:t>s  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in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100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h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g  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75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45">
                <a:solidFill>
                  <a:srgbClr val="26306F"/>
                </a:solidFill>
                <a:latin typeface="Verdana"/>
                <a:cs typeface="Verdana"/>
              </a:rPr>
              <a:t>p</a:t>
            </a:r>
            <a:r>
              <a:rPr dirty="0" sz="950" spc="-4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h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-2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-125">
                <a:solidFill>
                  <a:srgbClr val="26306F"/>
                </a:solidFill>
                <a:latin typeface="Verdana"/>
                <a:cs typeface="Verdana"/>
              </a:rPr>
              <a:t>(</a:t>
            </a:r>
            <a:r>
              <a:rPr dirty="0" sz="950" spc="100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-105">
                <a:solidFill>
                  <a:srgbClr val="26306F"/>
                </a:solidFill>
                <a:latin typeface="Verdana"/>
                <a:cs typeface="Verdana"/>
              </a:rPr>
              <a:t>)  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Models.</a:t>
            </a:r>
            <a:endParaRPr sz="950">
              <a:latin typeface="Verdana"/>
              <a:cs typeface="Verdana"/>
            </a:endParaRPr>
          </a:p>
          <a:p>
            <a:pPr marL="12700" marR="5080">
              <a:lnSpc>
                <a:spcPct val="116399"/>
              </a:lnSpc>
              <a:spcBef>
                <a:spcPts val="15"/>
              </a:spcBef>
            </a:pP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L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65">
                <a:solidFill>
                  <a:srgbClr val="26306F"/>
                </a:solidFill>
                <a:latin typeface="Verdana"/>
                <a:cs typeface="Verdana"/>
              </a:rPr>
              <a:t>v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50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in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v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3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3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l  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ta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k</a:t>
            </a:r>
            <a:r>
              <a:rPr dirty="0" sz="950" spc="-3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-25">
                <a:solidFill>
                  <a:srgbClr val="26306F"/>
                </a:solidFill>
                <a:latin typeface="Verdana"/>
                <a:cs typeface="Verdana"/>
              </a:rPr>
              <a:t>f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-2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B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3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45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-45">
                <a:solidFill>
                  <a:srgbClr val="26306F"/>
                </a:solidFill>
                <a:latin typeface="Verdana"/>
                <a:cs typeface="Verdana"/>
              </a:rPr>
              <a:t>n.  </a:t>
            </a:r>
            <a:r>
              <a:rPr dirty="0" sz="950" spc="3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35">
                <a:solidFill>
                  <a:srgbClr val="26306F"/>
                </a:solidFill>
                <a:latin typeface="Verdana"/>
                <a:cs typeface="Verdana"/>
              </a:rPr>
              <a:t>h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in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100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RC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100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l  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Robustness.</a:t>
            </a:r>
            <a:endParaRPr sz="950">
              <a:latin typeface="Verdana"/>
              <a:cs typeface="Verdana"/>
            </a:endParaRPr>
          </a:p>
          <a:p>
            <a:pPr marL="12700" marR="140335">
              <a:lnSpc>
                <a:spcPct val="116700"/>
              </a:lnSpc>
              <a:spcBef>
                <a:spcPts val="10"/>
              </a:spcBef>
            </a:pPr>
            <a:r>
              <a:rPr dirty="0" sz="950" spc="80">
                <a:solidFill>
                  <a:srgbClr val="26306F"/>
                </a:solidFill>
                <a:latin typeface="Verdana"/>
                <a:cs typeface="Verdana"/>
              </a:rPr>
              <a:t>P</a:t>
            </a:r>
            <a:r>
              <a:rPr dirty="0" sz="950" spc="-4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80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35">
                <a:solidFill>
                  <a:srgbClr val="26306F"/>
                </a:solidFill>
                <a:latin typeface="Verdana"/>
                <a:cs typeface="Verdana"/>
              </a:rPr>
              <a:t>F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-3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ess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35">
                <a:solidFill>
                  <a:srgbClr val="26306F"/>
                </a:solidFill>
                <a:latin typeface="Verdana"/>
                <a:cs typeface="Verdana"/>
              </a:rPr>
              <a:t>d  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3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35">
                <a:solidFill>
                  <a:srgbClr val="26306F"/>
                </a:solidFill>
                <a:latin typeface="Verdana"/>
                <a:cs typeface="Verdana"/>
              </a:rPr>
              <a:t>u</a:t>
            </a:r>
            <a:r>
              <a:rPr dirty="0" sz="950" spc="-3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-50">
                <a:solidFill>
                  <a:srgbClr val="26306F"/>
                </a:solidFill>
                <a:latin typeface="Verdana"/>
                <a:cs typeface="Verdana"/>
              </a:rPr>
              <a:t>y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100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RC  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Applications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89624" y="161857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92" y="0"/>
                </a:moveTo>
                <a:lnTo>
                  <a:pt x="18501" y="0"/>
                </a:lnTo>
                <a:lnTo>
                  <a:pt x="17221" y="118"/>
                </a:lnTo>
                <a:lnTo>
                  <a:pt x="0" y="18492"/>
                </a:lnTo>
                <a:lnTo>
                  <a:pt x="0" y="21086"/>
                </a:lnTo>
                <a:lnTo>
                  <a:pt x="18501" y="39578"/>
                </a:lnTo>
                <a:lnTo>
                  <a:pt x="21092" y="39578"/>
                </a:lnTo>
                <a:lnTo>
                  <a:pt x="39593" y="21086"/>
                </a:lnTo>
                <a:lnTo>
                  <a:pt x="39593" y="19790"/>
                </a:lnTo>
                <a:lnTo>
                  <a:pt x="39593" y="18492"/>
                </a:lnTo>
                <a:lnTo>
                  <a:pt x="22372" y="118"/>
                </a:lnTo>
                <a:lnTo>
                  <a:pt x="21092" y="0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89624" y="19564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92" y="0"/>
                </a:moveTo>
                <a:lnTo>
                  <a:pt x="18501" y="0"/>
                </a:lnTo>
                <a:lnTo>
                  <a:pt x="17221" y="128"/>
                </a:lnTo>
                <a:lnTo>
                  <a:pt x="0" y="18489"/>
                </a:lnTo>
                <a:lnTo>
                  <a:pt x="0" y="21083"/>
                </a:lnTo>
                <a:lnTo>
                  <a:pt x="18501" y="39575"/>
                </a:lnTo>
                <a:lnTo>
                  <a:pt x="21092" y="39575"/>
                </a:lnTo>
                <a:lnTo>
                  <a:pt x="39593" y="21083"/>
                </a:lnTo>
                <a:lnTo>
                  <a:pt x="39593" y="19787"/>
                </a:lnTo>
                <a:lnTo>
                  <a:pt x="39593" y="18489"/>
                </a:lnTo>
                <a:lnTo>
                  <a:pt x="22372" y="128"/>
                </a:lnTo>
                <a:lnTo>
                  <a:pt x="21092" y="0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89624" y="229443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92" y="0"/>
                </a:moveTo>
                <a:lnTo>
                  <a:pt x="18501" y="0"/>
                </a:lnTo>
                <a:lnTo>
                  <a:pt x="17221" y="118"/>
                </a:lnTo>
                <a:lnTo>
                  <a:pt x="0" y="18476"/>
                </a:lnTo>
                <a:lnTo>
                  <a:pt x="0" y="21086"/>
                </a:lnTo>
                <a:lnTo>
                  <a:pt x="18501" y="39575"/>
                </a:lnTo>
                <a:lnTo>
                  <a:pt x="21092" y="39575"/>
                </a:lnTo>
                <a:lnTo>
                  <a:pt x="39593" y="21086"/>
                </a:lnTo>
                <a:lnTo>
                  <a:pt x="39593" y="19787"/>
                </a:lnTo>
                <a:lnTo>
                  <a:pt x="39593" y="18476"/>
                </a:lnTo>
                <a:lnTo>
                  <a:pt x="22372" y="118"/>
                </a:lnTo>
                <a:lnTo>
                  <a:pt x="21092" y="0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25566" y="612459"/>
            <a:ext cx="998219" cy="1981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90">
                <a:solidFill>
                  <a:srgbClr val="26306F"/>
                </a:solidFill>
              </a:rPr>
              <a:t>M</a:t>
            </a:r>
            <a:r>
              <a:rPr dirty="0" spc="90">
                <a:solidFill>
                  <a:srgbClr val="26306F"/>
                </a:solidFill>
              </a:rPr>
              <a:t>O</a:t>
            </a:r>
            <a:r>
              <a:rPr dirty="0" spc="20">
                <a:solidFill>
                  <a:srgbClr val="26306F"/>
                </a:solidFill>
              </a:rPr>
              <a:t>T</a:t>
            </a:r>
            <a:r>
              <a:rPr dirty="0" spc="-170">
                <a:solidFill>
                  <a:srgbClr val="26306F"/>
                </a:solidFill>
              </a:rPr>
              <a:t>I</a:t>
            </a:r>
            <a:r>
              <a:rPr dirty="0" spc="55">
                <a:solidFill>
                  <a:srgbClr val="26306F"/>
                </a:solidFill>
              </a:rPr>
              <a:t>V</a:t>
            </a:r>
            <a:r>
              <a:rPr dirty="0" spc="70">
                <a:solidFill>
                  <a:srgbClr val="26306F"/>
                </a:solidFill>
              </a:rPr>
              <a:t>A</a:t>
            </a:r>
            <a:r>
              <a:rPr dirty="0" spc="20">
                <a:solidFill>
                  <a:srgbClr val="26306F"/>
                </a:solidFill>
              </a:rPr>
              <a:t>T</a:t>
            </a:r>
            <a:r>
              <a:rPr dirty="0" spc="-25">
                <a:solidFill>
                  <a:srgbClr val="26306F"/>
                </a:solidFill>
              </a:rPr>
              <a:t>I</a:t>
            </a:r>
            <a:r>
              <a:rPr dirty="0" spc="-40">
                <a:solidFill>
                  <a:srgbClr val="26306F"/>
                </a:solidFill>
              </a:rPr>
              <a:t>O</a:t>
            </a:r>
            <a:r>
              <a:rPr dirty="0" spc="65">
                <a:solidFill>
                  <a:srgbClr val="26306F"/>
                </a:solidFill>
              </a:rPr>
              <a:t>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6601" y="497695"/>
            <a:ext cx="1931670" cy="3625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00" spc="-5" b="1">
                <a:latin typeface="Verdana"/>
                <a:cs typeface="Verdana"/>
              </a:rPr>
              <a:t>C</a:t>
            </a:r>
            <a:r>
              <a:rPr dirty="0" sz="2200" spc="-45" b="1">
                <a:latin typeface="Verdana"/>
                <a:cs typeface="Verdana"/>
              </a:rPr>
              <a:t>o</a:t>
            </a:r>
            <a:r>
              <a:rPr dirty="0" sz="2200" spc="-30" b="1">
                <a:latin typeface="Verdana"/>
                <a:cs typeface="Verdana"/>
              </a:rPr>
              <a:t>n</a:t>
            </a:r>
            <a:r>
              <a:rPr dirty="0" sz="2200" spc="-25" b="1">
                <a:latin typeface="Verdana"/>
                <a:cs typeface="Verdana"/>
              </a:rPr>
              <a:t>t</a:t>
            </a:r>
            <a:r>
              <a:rPr dirty="0" sz="2200" spc="-120" b="1">
                <a:latin typeface="Verdana"/>
                <a:cs typeface="Verdana"/>
              </a:rPr>
              <a:t>r</a:t>
            </a:r>
            <a:r>
              <a:rPr dirty="0" sz="2200" spc="-70" b="1">
                <a:latin typeface="Verdana"/>
                <a:cs typeface="Verdana"/>
              </a:rPr>
              <a:t>i</a:t>
            </a:r>
            <a:r>
              <a:rPr dirty="0" sz="2200" spc="-10" b="1">
                <a:latin typeface="Verdana"/>
                <a:cs typeface="Verdana"/>
              </a:rPr>
              <a:t>b</a:t>
            </a:r>
            <a:r>
              <a:rPr dirty="0" sz="2200" spc="-35" b="1">
                <a:latin typeface="Verdana"/>
                <a:cs typeface="Verdana"/>
              </a:rPr>
              <a:t>u</a:t>
            </a:r>
            <a:r>
              <a:rPr dirty="0" sz="2200" spc="-30" b="1">
                <a:latin typeface="Verdana"/>
                <a:cs typeface="Verdana"/>
              </a:rPr>
              <a:t>t</a:t>
            </a:r>
            <a:r>
              <a:rPr dirty="0" sz="2200" spc="-70" b="1">
                <a:latin typeface="Verdana"/>
                <a:cs typeface="Verdana"/>
              </a:rPr>
              <a:t>i</a:t>
            </a:r>
            <a:r>
              <a:rPr dirty="0" sz="2200" spc="-35" b="1">
                <a:latin typeface="Verdana"/>
                <a:cs typeface="Verdana"/>
              </a:rPr>
              <a:t>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833" y="118083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86" y="0"/>
                </a:moveTo>
                <a:lnTo>
                  <a:pt x="18489" y="0"/>
                </a:lnTo>
                <a:lnTo>
                  <a:pt x="17202" y="118"/>
                </a:lnTo>
                <a:lnTo>
                  <a:pt x="0" y="18480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0"/>
                </a:lnTo>
                <a:lnTo>
                  <a:pt x="22369" y="118"/>
                </a:lnTo>
                <a:lnTo>
                  <a:pt x="21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56312" y="1037838"/>
            <a:ext cx="4641850" cy="1096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46100"/>
              </a:lnSpc>
              <a:spcBef>
                <a:spcPts val="105"/>
              </a:spcBef>
            </a:pPr>
            <a:r>
              <a:rPr dirty="0" sz="950" spc="55">
                <a:latin typeface="Verdana"/>
                <a:cs typeface="Verdana"/>
              </a:rPr>
              <a:t>A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55">
                <a:latin typeface="Verdana"/>
                <a:cs typeface="Verdana"/>
              </a:rPr>
              <a:t>new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adversarial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attack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strategy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to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discover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75">
                <a:latin typeface="Verdana"/>
                <a:cs typeface="Verdana"/>
              </a:rPr>
              <a:t>MRC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50">
                <a:latin typeface="Verdana"/>
                <a:cs typeface="Verdana"/>
              </a:rPr>
              <a:t>model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statistical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biases. </a:t>
            </a:r>
            <a:r>
              <a:rPr dirty="0" sz="950" spc="-320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The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5">
                <a:latin typeface="Verdana"/>
                <a:cs typeface="Verdana"/>
              </a:rPr>
              <a:t>article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 spc="-5">
                <a:latin typeface="Verdana"/>
                <a:cs typeface="Verdana"/>
              </a:rPr>
              <a:t>assesses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statistical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biases'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effect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 spc="50">
                <a:latin typeface="Verdana"/>
                <a:cs typeface="Verdana"/>
              </a:rPr>
              <a:t>on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75">
                <a:latin typeface="Verdana"/>
                <a:cs typeface="Verdana"/>
              </a:rPr>
              <a:t>MRC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 spc="50">
                <a:latin typeface="Verdana"/>
                <a:cs typeface="Verdana"/>
              </a:rPr>
              <a:t>model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5">
                <a:latin typeface="Verdana"/>
                <a:cs typeface="Verdana"/>
              </a:rPr>
              <a:t>performance. </a:t>
            </a:r>
            <a:r>
              <a:rPr dirty="0" sz="950" spc="20">
                <a:latin typeface="Verdana"/>
                <a:cs typeface="Verdana"/>
              </a:rPr>
              <a:t> </a:t>
            </a:r>
            <a:r>
              <a:rPr dirty="0" sz="950" spc="40">
                <a:latin typeface="Verdana"/>
                <a:cs typeface="Verdana"/>
              </a:rPr>
              <a:t>Proposed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30">
                <a:latin typeface="Verdana"/>
                <a:cs typeface="Verdana"/>
              </a:rPr>
              <a:t>additional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25">
                <a:latin typeface="Verdana"/>
                <a:cs typeface="Verdana"/>
              </a:rPr>
              <a:t>training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to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25">
                <a:latin typeface="Verdana"/>
                <a:cs typeface="Verdana"/>
              </a:rPr>
              <a:t>eliminate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75">
                <a:latin typeface="Verdana"/>
                <a:cs typeface="Verdana"/>
              </a:rPr>
              <a:t>MRC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50">
                <a:latin typeface="Verdana"/>
                <a:cs typeface="Verdana"/>
              </a:rPr>
              <a:t>model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statistical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biases.</a:t>
            </a: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950" spc="20">
                <a:latin typeface="Verdana"/>
                <a:cs typeface="Verdana"/>
              </a:rPr>
              <a:t>The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study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10">
                <a:latin typeface="Verdana"/>
                <a:cs typeface="Verdana"/>
              </a:rPr>
              <a:t>explains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 spc="75">
                <a:latin typeface="Verdana"/>
                <a:cs typeface="Verdana"/>
              </a:rPr>
              <a:t>MRC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50">
                <a:latin typeface="Verdana"/>
                <a:cs typeface="Verdana"/>
              </a:rPr>
              <a:t>model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behavior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 spc="40">
                <a:latin typeface="Verdana"/>
                <a:cs typeface="Verdana"/>
              </a:rPr>
              <a:t>under</a:t>
            </a:r>
            <a:r>
              <a:rPr dirty="0" sz="950" spc="-75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adversarial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assaults.</a:t>
            </a: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950" spc="20">
                <a:latin typeface="Verdana"/>
                <a:cs typeface="Verdana"/>
              </a:rPr>
              <a:t>Promotes</a:t>
            </a:r>
            <a:r>
              <a:rPr dirty="0" sz="950" spc="-85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fairness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in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55">
                <a:latin typeface="Verdana"/>
                <a:cs typeface="Verdana"/>
              </a:rPr>
              <a:t>MRC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>
                <a:latin typeface="Verdana"/>
                <a:cs typeface="Verdana"/>
              </a:rPr>
              <a:t>applications.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833" y="1393935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92"/>
                </a:lnTo>
                <a:lnTo>
                  <a:pt x="0" y="21098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98"/>
                </a:lnTo>
                <a:lnTo>
                  <a:pt x="39575" y="19787"/>
                </a:lnTo>
                <a:lnTo>
                  <a:pt x="39575" y="18492"/>
                </a:lnTo>
                <a:lnTo>
                  <a:pt x="22369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9833" y="160399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98"/>
                </a:lnTo>
                <a:lnTo>
                  <a:pt x="18489" y="39587"/>
                </a:lnTo>
                <a:lnTo>
                  <a:pt x="21086" y="39587"/>
                </a:lnTo>
                <a:lnTo>
                  <a:pt x="39575" y="21098"/>
                </a:lnTo>
                <a:lnTo>
                  <a:pt x="39575" y="19787"/>
                </a:lnTo>
                <a:lnTo>
                  <a:pt x="39575" y="18489"/>
                </a:lnTo>
                <a:lnTo>
                  <a:pt x="22369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9833" y="181710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1086" y="0"/>
                </a:moveTo>
                <a:lnTo>
                  <a:pt x="18489" y="0"/>
                </a:lnTo>
                <a:lnTo>
                  <a:pt x="17202" y="131"/>
                </a:lnTo>
                <a:lnTo>
                  <a:pt x="0" y="18489"/>
                </a:lnTo>
                <a:lnTo>
                  <a:pt x="0" y="21086"/>
                </a:lnTo>
                <a:lnTo>
                  <a:pt x="18489" y="39575"/>
                </a:lnTo>
                <a:lnTo>
                  <a:pt x="21086" y="39575"/>
                </a:lnTo>
                <a:lnTo>
                  <a:pt x="39575" y="21086"/>
                </a:lnTo>
                <a:lnTo>
                  <a:pt x="39575" y="19787"/>
                </a:lnTo>
                <a:lnTo>
                  <a:pt x="39575" y="18489"/>
                </a:lnTo>
                <a:lnTo>
                  <a:pt x="22369" y="131"/>
                </a:lnTo>
                <a:lnTo>
                  <a:pt x="21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3737" y="2033266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2716" y="0"/>
                </a:moveTo>
                <a:lnTo>
                  <a:pt x="19918" y="0"/>
                </a:lnTo>
                <a:lnTo>
                  <a:pt x="18525" y="131"/>
                </a:lnTo>
                <a:lnTo>
                  <a:pt x="0" y="19906"/>
                </a:lnTo>
                <a:lnTo>
                  <a:pt x="0" y="22704"/>
                </a:lnTo>
                <a:lnTo>
                  <a:pt x="19918" y="42611"/>
                </a:lnTo>
                <a:lnTo>
                  <a:pt x="22716" y="42611"/>
                </a:lnTo>
                <a:lnTo>
                  <a:pt x="42623" y="22704"/>
                </a:lnTo>
                <a:lnTo>
                  <a:pt x="42623" y="21311"/>
                </a:lnTo>
                <a:lnTo>
                  <a:pt x="42623" y="19906"/>
                </a:lnTo>
                <a:lnTo>
                  <a:pt x="24097" y="131"/>
                </a:lnTo>
                <a:lnTo>
                  <a:pt x="22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9658" y="0"/>
            <a:ext cx="607695" cy="509270"/>
          </a:xfrm>
          <a:custGeom>
            <a:avLst/>
            <a:gdLst/>
            <a:ahLst/>
            <a:cxnLst/>
            <a:rect l="l" t="t" r="r" b="b"/>
            <a:pathLst>
              <a:path w="607695" h="509270">
                <a:moveTo>
                  <a:pt x="99575" y="0"/>
                </a:moveTo>
                <a:lnTo>
                  <a:pt x="0" y="0"/>
                </a:lnTo>
                <a:lnTo>
                  <a:pt x="7900" y="37731"/>
                </a:lnTo>
                <a:lnTo>
                  <a:pt x="20892" y="82576"/>
                </a:lnTo>
                <a:lnTo>
                  <a:pt x="37055" y="125907"/>
                </a:lnTo>
                <a:lnTo>
                  <a:pt x="56248" y="167595"/>
                </a:lnTo>
                <a:lnTo>
                  <a:pt x="78333" y="207515"/>
                </a:lnTo>
                <a:lnTo>
                  <a:pt x="103169" y="245538"/>
                </a:lnTo>
                <a:lnTo>
                  <a:pt x="130616" y="281537"/>
                </a:lnTo>
                <a:lnTo>
                  <a:pt x="160535" y="315385"/>
                </a:lnTo>
                <a:lnTo>
                  <a:pt x="192784" y="346953"/>
                </a:lnTo>
                <a:lnTo>
                  <a:pt x="227225" y="376115"/>
                </a:lnTo>
                <a:lnTo>
                  <a:pt x="263718" y="402744"/>
                </a:lnTo>
                <a:lnTo>
                  <a:pt x="302122" y="426711"/>
                </a:lnTo>
                <a:lnTo>
                  <a:pt x="342297" y="447890"/>
                </a:lnTo>
                <a:lnTo>
                  <a:pt x="384104" y="466153"/>
                </a:lnTo>
                <a:lnTo>
                  <a:pt x="427403" y="481372"/>
                </a:lnTo>
                <a:lnTo>
                  <a:pt x="472053" y="493420"/>
                </a:lnTo>
                <a:lnTo>
                  <a:pt x="517916" y="502170"/>
                </a:lnTo>
                <a:lnTo>
                  <a:pt x="564849" y="507494"/>
                </a:lnTo>
                <a:lnTo>
                  <a:pt x="607091" y="509057"/>
                </a:lnTo>
                <a:lnTo>
                  <a:pt x="607091" y="411643"/>
                </a:lnTo>
                <a:lnTo>
                  <a:pt x="565193" y="409811"/>
                </a:lnTo>
                <a:lnTo>
                  <a:pt x="518879" y="403615"/>
                </a:lnTo>
                <a:lnTo>
                  <a:pt x="473876" y="393472"/>
                </a:lnTo>
                <a:lnTo>
                  <a:pt x="430373" y="379556"/>
                </a:lnTo>
                <a:lnTo>
                  <a:pt x="388565" y="362042"/>
                </a:lnTo>
                <a:lnTo>
                  <a:pt x="348643" y="341107"/>
                </a:lnTo>
                <a:lnTo>
                  <a:pt x="310799" y="316924"/>
                </a:lnTo>
                <a:lnTo>
                  <a:pt x="275226" y="289669"/>
                </a:lnTo>
                <a:lnTo>
                  <a:pt x="242115" y="259517"/>
                </a:lnTo>
                <a:lnTo>
                  <a:pt x="211659" y="226643"/>
                </a:lnTo>
                <a:lnTo>
                  <a:pt x="184050" y="191222"/>
                </a:lnTo>
                <a:lnTo>
                  <a:pt x="159481" y="153429"/>
                </a:lnTo>
                <a:lnTo>
                  <a:pt x="138142" y="113440"/>
                </a:lnTo>
                <a:lnTo>
                  <a:pt x="120228" y="71429"/>
                </a:lnTo>
                <a:lnTo>
                  <a:pt x="105929" y="27571"/>
                </a:lnTo>
                <a:lnTo>
                  <a:pt x="99575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2" y="2569235"/>
            <a:ext cx="613410" cy="718820"/>
          </a:xfrm>
          <a:custGeom>
            <a:avLst/>
            <a:gdLst/>
            <a:ahLst/>
            <a:cxnLst/>
            <a:rect l="l" t="t" r="r" b="b"/>
            <a:pathLst>
              <a:path w="613410" h="718820">
                <a:moveTo>
                  <a:pt x="0" y="0"/>
                </a:moveTo>
                <a:lnTo>
                  <a:pt x="0" y="143721"/>
                </a:lnTo>
                <a:lnTo>
                  <a:pt x="4252" y="144623"/>
                </a:lnTo>
                <a:lnTo>
                  <a:pt x="51055" y="158468"/>
                </a:lnTo>
                <a:lnTo>
                  <a:pt x="96147" y="175739"/>
                </a:lnTo>
                <a:lnTo>
                  <a:pt x="139390" y="196275"/>
                </a:lnTo>
                <a:lnTo>
                  <a:pt x="180645" y="219916"/>
                </a:lnTo>
                <a:lnTo>
                  <a:pt x="219774" y="246500"/>
                </a:lnTo>
                <a:lnTo>
                  <a:pt x="256640" y="275867"/>
                </a:lnTo>
                <a:lnTo>
                  <a:pt x="291104" y="307857"/>
                </a:lnTo>
                <a:lnTo>
                  <a:pt x="323028" y="342308"/>
                </a:lnTo>
                <a:lnTo>
                  <a:pt x="352274" y="379059"/>
                </a:lnTo>
                <a:lnTo>
                  <a:pt x="378704" y="417951"/>
                </a:lnTo>
                <a:lnTo>
                  <a:pt x="402180" y="458821"/>
                </a:lnTo>
                <a:lnTo>
                  <a:pt x="422563" y="501510"/>
                </a:lnTo>
                <a:lnTo>
                  <a:pt x="439716" y="545857"/>
                </a:lnTo>
                <a:lnTo>
                  <a:pt x="453501" y="591701"/>
                </a:lnTo>
                <a:lnTo>
                  <a:pt x="463779" y="638881"/>
                </a:lnTo>
                <a:lnTo>
                  <a:pt x="470412" y="687236"/>
                </a:lnTo>
                <a:lnTo>
                  <a:pt x="472229" y="718711"/>
                </a:lnTo>
                <a:lnTo>
                  <a:pt x="613015" y="718711"/>
                </a:lnTo>
                <a:lnTo>
                  <a:pt x="605648" y="635644"/>
                </a:lnTo>
                <a:lnTo>
                  <a:pt x="596982" y="587770"/>
                </a:lnTo>
                <a:lnTo>
                  <a:pt x="585378" y="540920"/>
                </a:lnTo>
                <a:lnTo>
                  <a:pt x="570927" y="495203"/>
                </a:lnTo>
                <a:lnTo>
                  <a:pt x="553722" y="450725"/>
                </a:lnTo>
                <a:lnTo>
                  <a:pt x="533856" y="407596"/>
                </a:lnTo>
                <a:lnTo>
                  <a:pt x="511422" y="365922"/>
                </a:lnTo>
                <a:lnTo>
                  <a:pt x="486512" y="325813"/>
                </a:lnTo>
                <a:lnTo>
                  <a:pt x="459219" y="287376"/>
                </a:lnTo>
                <a:lnTo>
                  <a:pt x="429636" y="250718"/>
                </a:lnTo>
                <a:lnTo>
                  <a:pt x="397856" y="215948"/>
                </a:lnTo>
                <a:lnTo>
                  <a:pt x="363971" y="183174"/>
                </a:lnTo>
                <a:lnTo>
                  <a:pt x="328074" y="152504"/>
                </a:lnTo>
                <a:lnTo>
                  <a:pt x="290257" y="124045"/>
                </a:lnTo>
                <a:lnTo>
                  <a:pt x="250615" y="97906"/>
                </a:lnTo>
                <a:lnTo>
                  <a:pt x="209238" y="74194"/>
                </a:lnTo>
                <a:lnTo>
                  <a:pt x="166220" y="53017"/>
                </a:lnTo>
                <a:lnTo>
                  <a:pt x="121654" y="34484"/>
                </a:lnTo>
                <a:lnTo>
                  <a:pt x="75632" y="18702"/>
                </a:lnTo>
                <a:lnTo>
                  <a:pt x="28247" y="5779"/>
                </a:lnTo>
                <a:lnTo>
                  <a:pt x="0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5093" y="463902"/>
            <a:ext cx="1987987" cy="232814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0104" y="389734"/>
            <a:ext cx="1285875" cy="20447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90">
                <a:solidFill>
                  <a:srgbClr val="26306F"/>
                </a:solidFill>
              </a:rPr>
              <a:t>M</a:t>
            </a:r>
            <a:r>
              <a:rPr dirty="0" sz="1150" spc="50">
                <a:solidFill>
                  <a:srgbClr val="26306F"/>
                </a:solidFill>
              </a:rPr>
              <a:t>ET</a:t>
            </a:r>
            <a:r>
              <a:rPr dirty="0" sz="1150" spc="60">
                <a:solidFill>
                  <a:srgbClr val="26306F"/>
                </a:solidFill>
              </a:rPr>
              <a:t>H</a:t>
            </a:r>
            <a:r>
              <a:rPr dirty="0" sz="1150" spc="100">
                <a:solidFill>
                  <a:srgbClr val="26306F"/>
                </a:solidFill>
              </a:rPr>
              <a:t>OD</a:t>
            </a:r>
            <a:r>
              <a:rPr dirty="0" sz="1150" spc="95">
                <a:solidFill>
                  <a:srgbClr val="26306F"/>
                </a:solidFill>
              </a:rPr>
              <a:t>O</a:t>
            </a:r>
            <a:r>
              <a:rPr dirty="0" sz="1150" spc="35">
                <a:solidFill>
                  <a:srgbClr val="26306F"/>
                </a:solidFill>
              </a:rPr>
              <a:t>L</a:t>
            </a:r>
            <a:r>
              <a:rPr dirty="0" sz="1150" spc="100">
                <a:solidFill>
                  <a:srgbClr val="26306F"/>
                </a:solidFill>
              </a:rPr>
              <a:t>O</a:t>
            </a:r>
            <a:r>
              <a:rPr dirty="0" sz="1150" spc="35">
                <a:solidFill>
                  <a:srgbClr val="26306F"/>
                </a:solidFill>
              </a:rPr>
              <a:t>GY</a:t>
            </a:r>
            <a:endParaRPr sz="1150"/>
          </a:p>
        </p:txBody>
      </p:sp>
      <p:sp>
        <p:nvSpPr>
          <p:cNvPr id="6" name="object 6"/>
          <p:cNvSpPr/>
          <p:nvPr/>
        </p:nvSpPr>
        <p:spPr>
          <a:xfrm>
            <a:off x="590600" y="88563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78"/>
                </a:moveTo>
                <a:lnTo>
                  <a:pt x="21094" y="0"/>
                </a:lnTo>
                <a:lnTo>
                  <a:pt x="18491" y="0"/>
                </a:lnTo>
                <a:lnTo>
                  <a:pt x="0" y="18478"/>
                </a:lnTo>
                <a:lnTo>
                  <a:pt x="0" y="21094"/>
                </a:lnTo>
                <a:lnTo>
                  <a:pt x="18491" y="39573"/>
                </a:lnTo>
                <a:lnTo>
                  <a:pt x="21094" y="39573"/>
                </a:lnTo>
                <a:lnTo>
                  <a:pt x="39573" y="21094"/>
                </a:lnTo>
                <a:lnTo>
                  <a:pt x="39573" y="19786"/>
                </a:lnTo>
                <a:lnTo>
                  <a:pt x="39573" y="18478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0600" y="126009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91"/>
                </a:moveTo>
                <a:lnTo>
                  <a:pt x="21094" y="0"/>
                </a:lnTo>
                <a:lnTo>
                  <a:pt x="18491" y="0"/>
                </a:lnTo>
                <a:lnTo>
                  <a:pt x="0" y="18491"/>
                </a:lnTo>
                <a:lnTo>
                  <a:pt x="0" y="21082"/>
                </a:lnTo>
                <a:lnTo>
                  <a:pt x="18491" y="39573"/>
                </a:lnTo>
                <a:lnTo>
                  <a:pt x="21094" y="39573"/>
                </a:lnTo>
                <a:lnTo>
                  <a:pt x="39573" y="21082"/>
                </a:lnTo>
                <a:lnTo>
                  <a:pt x="39573" y="19786"/>
                </a:lnTo>
                <a:lnTo>
                  <a:pt x="39573" y="18491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0600" y="182330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91"/>
                </a:moveTo>
                <a:lnTo>
                  <a:pt x="21094" y="0"/>
                </a:lnTo>
                <a:lnTo>
                  <a:pt x="18491" y="0"/>
                </a:lnTo>
                <a:lnTo>
                  <a:pt x="0" y="18491"/>
                </a:lnTo>
                <a:lnTo>
                  <a:pt x="0" y="21094"/>
                </a:lnTo>
                <a:lnTo>
                  <a:pt x="18491" y="39585"/>
                </a:lnTo>
                <a:lnTo>
                  <a:pt x="21094" y="39585"/>
                </a:lnTo>
                <a:lnTo>
                  <a:pt x="39573" y="21094"/>
                </a:lnTo>
                <a:lnTo>
                  <a:pt x="39573" y="19786"/>
                </a:lnTo>
                <a:lnTo>
                  <a:pt x="39573" y="18491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0600" y="219777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91"/>
                </a:moveTo>
                <a:lnTo>
                  <a:pt x="21094" y="0"/>
                </a:lnTo>
                <a:lnTo>
                  <a:pt x="18491" y="0"/>
                </a:lnTo>
                <a:lnTo>
                  <a:pt x="0" y="18491"/>
                </a:lnTo>
                <a:lnTo>
                  <a:pt x="0" y="21082"/>
                </a:lnTo>
                <a:lnTo>
                  <a:pt x="18491" y="39573"/>
                </a:lnTo>
                <a:lnTo>
                  <a:pt x="21094" y="39573"/>
                </a:lnTo>
                <a:lnTo>
                  <a:pt x="39573" y="21082"/>
                </a:lnTo>
                <a:lnTo>
                  <a:pt x="39573" y="19786"/>
                </a:lnTo>
                <a:lnTo>
                  <a:pt x="39573" y="18491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0600" y="257223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9573" y="18478"/>
                </a:moveTo>
                <a:lnTo>
                  <a:pt x="21094" y="0"/>
                </a:lnTo>
                <a:lnTo>
                  <a:pt x="18491" y="0"/>
                </a:lnTo>
                <a:lnTo>
                  <a:pt x="0" y="18478"/>
                </a:lnTo>
                <a:lnTo>
                  <a:pt x="0" y="21082"/>
                </a:lnTo>
                <a:lnTo>
                  <a:pt x="18491" y="39573"/>
                </a:lnTo>
                <a:lnTo>
                  <a:pt x="21094" y="39573"/>
                </a:lnTo>
                <a:lnTo>
                  <a:pt x="39573" y="21082"/>
                </a:lnTo>
                <a:lnTo>
                  <a:pt x="39573" y="19786"/>
                </a:lnTo>
                <a:lnTo>
                  <a:pt x="39573" y="18478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8946" y="766976"/>
            <a:ext cx="1921510" cy="20866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81610">
              <a:lnSpc>
                <a:spcPct val="130400"/>
              </a:lnSpc>
              <a:spcBef>
                <a:spcPts val="90"/>
              </a:spcBef>
            </a:pPr>
            <a:r>
              <a:rPr dirty="0" sz="950" spc="65">
                <a:solidFill>
                  <a:srgbClr val="26306F"/>
                </a:solidFill>
                <a:latin typeface="Verdana"/>
                <a:cs typeface="Verdana"/>
              </a:rPr>
              <a:t>F</a:t>
            </a:r>
            <a:r>
              <a:rPr dirty="0" sz="950" spc="-3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114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4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3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65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se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140">
                <a:solidFill>
                  <a:srgbClr val="26306F"/>
                </a:solidFill>
                <a:latin typeface="Verdana"/>
                <a:cs typeface="Verdana"/>
              </a:rPr>
              <a:t>,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45">
                <a:solidFill>
                  <a:srgbClr val="26306F"/>
                </a:solidFill>
                <a:latin typeface="Verdana"/>
                <a:cs typeface="Verdana"/>
              </a:rPr>
              <a:t>x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60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t  </a:t>
            </a:r>
            <a:r>
              <a:rPr dirty="0" sz="950" spc="65">
                <a:solidFill>
                  <a:srgbClr val="26306F"/>
                </a:solidFill>
                <a:latin typeface="Verdana"/>
                <a:cs typeface="Verdana"/>
              </a:rPr>
              <a:t>q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u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6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70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-2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70">
                <a:solidFill>
                  <a:srgbClr val="26306F"/>
                </a:solidFill>
                <a:latin typeface="Verdana"/>
                <a:cs typeface="Verdana"/>
              </a:rPr>
              <a:t>w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s.</a:t>
            </a: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950" spc="3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-3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65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-45">
                <a:solidFill>
                  <a:srgbClr val="26306F"/>
                </a:solidFill>
                <a:latin typeface="Verdana"/>
                <a:cs typeface="Verdana"/>
              </a:rPr>
              <a:t>v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2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l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ta</a:t>
            </a:r>
            <a:r>
              <a:rPr dirty="0" sz="950" spc="4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k</a:t>
            </a:r>
            <a:endParaRPr sz="950">
              <a:latin typeface="Verdana"/>
              <a:cs typeface="Verdana"/>
            </a:endParaRPr>
          </a:p>
          <a:p>
            <a:pPr marL="12700" marR="147320">
              <a:lnSpc>
                <a:spcPct val="128299"/>
              </a:lnSpc>
              <a:spcBef>
                <a:spcPts val="25"/>
              </a:spcBef>
            </a:pPr>
            <a:r>
              <a:rPr dirty="0" sz="950" spc="65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b</a:t>
            </a:r>
            <a:r>
              <a:rPr dirty="0" sz="950" spc="-30">
                <a:solidFill>
                  <a:srgbClr val="26306F"/>
                </a:solidFill>
                <a:latin typeface="Verdana"/>
                <a:cs typeface="Verdana"/>
              </a:rPr>
              <a:t>y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70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65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in</a:t>
            </a:r>
            <a:r>
              <a:rPr dirty="0" sz="950" spc="80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3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el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50">
                <a:solidFill>
                  <a:srgbClr val="26306F"/>
                </a:solidFill>
                <a:latin typeface="Verdana"/>
                <a:cs typeface="Verdana"/>
              </a:rPr>
              <a:t>v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t  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phrases.</a:t>
            </a:r>
            <a:endParaRPr sz="950">
              <a:latin typeface="Verdana"/>
              <a:cs typeface="Verdana"/>
            </a:endParaRPr>
          </a:p>
          <a:p>
            <a:pPr marL="12700" marR="5080">
              <a:lnSpc>
                <a:spcPct val="129099"/>
              </a:lnSpc>
              <a:spcBef>
                <a:spcPts val="10"/>
              </a:spcBef>
            </a:pP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Evaluate </a:t>
            </a:r>
            <a:r>
              <a:rPr dirty="0" sz="950" spc="70">
                <a:solidFill>
                  <a:srgbClr val="26306F"/>
                </a:solidFill>
                <a:latin typeface="Verdana"/>
                <a:cs typeface="Verdana"/>
              </a:rPr>
              <a:t>MRC </a:t>
            </a:r>
            <a:r>
              <a:rPr dirty="0" sz="950" spc="35">
                <a:solidFill>
                  <a:srgbClr val="26306F"/>
                </a:solidFill>
                <a:latin typeface="Verdana"/>
                <a:cs typeface="Verdana"/>
              </a:rPr>
              <a:t>models </a:t>
            </a:r>
            <a:r>
              <a:rPr dirty="0" sz="950" spc="45">
                <a:solidFill>
                  <a:srgbClr val="26306F"/>
                </a:solidFill>
                <a:latin typeface="Verdana"/>
                <a:cs typeface="Verdana"/>
              </a:rPr>
              <a:t>on </a:t>
            </a:r>
            <a:r>
              <a:rPr dirty="0" sz="950" spc="5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65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-45">
                <a:solidFill>
                  <a:srgbClr val="26306F"/>
                </a:solidFill>
                <a:latin typeface="Verdana"/>
                <a:cs typeface="Verdana"/>
              </a:rPr>
              <a:t>v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2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l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ta</a:t>
            </a:r>
            <a:r>
              <a:rPr dirty="0" sz="950" spc="4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k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65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1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se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135">
                <a:solidFill>
                  <a:srgbClr val="26306F"/>
                </a:solidFill>
                <a:latin typeface="Verdana"/>
                <a:cs typeface="Verdana"/>
              </a:rPr>
              <a:t>.  </a:t>
            </a:r>
            <a:r>
              <a:rPr dirty="0" sz="950" spc="105">
                <a:solidFill>
                  <a:srgbClr val="26306F"/>
                </a:solidFill>
                <a:latin typeface="Verdana"/>
                <a:cs typeface="Verdana"/>
              </a:rPr>
              <a:t>P</a:t>
            </a:r>
            <a:r>
              <a:rPr dirty="0" sz="950" spc="-3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65">
                <a:solidFill>
                  <a:srgbClr val="26306F"/>
                </a:solidFill>
                <a:latin typeface="Verdana"/>
                <a:cs typeface="Verdana"/>
              </a:rPr>
              <a:t>p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se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u</a:t>
            </a:r>
            <a:r>
              <a:rPr dirty="0" sz="950" spc="75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950" spc="114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70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in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g  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to 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mitigate 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statistical 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biases. </a:t>
            </a:r>
            <a:r>
              <a:rPr dirty="0" sz="950" spc="-1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4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-20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15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u</a:t>
            </a:r>
            <a:r>
              <a:rPr dirty="0" sz="950" spc="75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950" spc="114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50">
                <a:solidFill>
                  <a:srgbClr val="26306F"/>
                </a:solidFill>
                <a:latin typeface="Verdana"/>
                <a:cs typeface="Verdana"/>
              </a:rPr>
              <a:t>ed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950" spc="-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95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950" spc="2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950" spc="40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950" spc="30">
                <a:solidFill>
                  <a:srgbClr val="26306F"/>
                </a:solidFill>
                <a:latin typeface="Verdana"/>
                <a:cs typeface="Verdana"/>
              </a:rPr>
              <a:t>in</a:t>
            </a:r>
            <a:r>
              <a:rPr dirty="0" sz="950" spc="80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55">
                <a:solidFill>
                  <a:srgbClr val="26306F"/>
                </a:solidFill>
                <a:latin typeface="Verdana"/>
                <a:cs typeface="Verdana"/>
              </a:rPr>
              <a:t>b</a:t>
            </a:r>
            <a:r>
              <a:rPr dirty="0" sz="950" spc="-25">
                <a:solidFill>
                  <a:srgbClr val="26306F"/>
                </a:solidFill>
                <a:latin typeface="Verdana"/>
                <a:cs typeface="Verdana"/>
              </a:rPr>
              <a:t>y  </a:t>
            </a:r>
            <a:r>
              <a:rPr dirty="0" sz="950" spc="25">
                <a:solidFill>
                  <a:srgbClr val="26306F"/>
                </a:solidFill>
                <a:latin typeface="Verdana"/>
                <a:cs typeface="Verdana"/>
              </a:rPr>
              <a:t>training</a:t>
            </a:r>
            <a:r>
              <a:rPr dirty="0" sz="950" spc="-85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70">
                <a:solidFill>
                  <a:srgbClr val="26306F"/>
                </a:solidFill>
                <a:latin typeface="Verdana"/>
                <a:cs typeface="Verdana"/>
              </a:rPr>
              <a:t>MRC</a:t>
            </a:r>
            <a:r>
              <a:rPr dirty="0" sz="950" spc="-8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950" spc="10">
                <a:solidFill>
                  <a:srgbClr val="26306F"/>
                </a:solidFill>
                <a:latin typeface="Verdana"/>
                <a:cs typeface="Verdana"/>
              </a:rPr>
              <a:t>models.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5" y="8"/>
            <a:ext cx="5845810" cy="3288029"/>
            <a:chOff x="1515" y="8"/>
            <a:chExt cx="5845810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" y="8"/>
              <a:ext cx="5845237" cy="32879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01451" y="169804"/>
              <a:ext cx="2442210" cy="548005"/>
            </a:xfrm>
            <a:custGeom>
              <a:avLst/>
              <a:gdLst/>
              <a:ahLst/>
              <a:cxnLst/>
              <a:rect l="l" t="t" r="r" b="b"/>
              <a:pathLst>
                <a:path w="2442210" h="548005">
                  <a:moveTo>
                    <a:pt x="2441603" y="0"/>
                  </a:moveTo>
                  <a:lnTo>
                    <a:pt x="0" y="0"/>
                  </a:lnTo>
                  <a:lnTo>
                    <a:pt x="0" y="547999"/>
                  </a:lnTo>
                  <a:lnTo>
                    <a:pt x="2307582" y="547999"/>
                  </a:lnTo>
                  <a:lnTo>
                    <a:pt x="2333846" y="546229"/>
                  </a:lnTo>
                  <a:lnTo>
                    <a:pt x="2381927" y="532655"/>
                  </a:lnTo>
                  <a:lnTo>
                    <a:pt x="2419087" y="507334"/>
                  </a:lnTo>
                  <a:lnTo>
                    <a:pt x="2439005" y="474564"/>
                  </a:lnTo>
                  <a:lnTo>
                    <a:pt x="2441603" y="456666"/>
                  </a:lnTo>
                  <a:lnTo>
                    <a:pt x="2441603" y="0"/>
                  </a:lnTo>
                  <a:close/>
                </a:path>
              </a:pathLst>
            </a:custGeom>
            <a:solidFill>
              <a:srgbClr val="74C4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82572" y="275560"/>
            <a:ext cx="897890" cy="2813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50" spc="65">
                <a:solidFill>
                  <a:srgbClr val="000000"/>
                </a:solidFill>
              </a:rPr>
              <a:t>Dat</a:t>
            </a:r>
            <a:r>
              <a:rPr dirty="0" sz="1650" spc="60">
                <a:solidFill>
                  <a:srgbClr val="000000"/>
                </a:solidFill>
              </a:rPr>
              <a:t>a</a:t>
            </a:r>
            <a:r>
              <a:rPr dirty="0" sz="1650" spc="40">
                <a:solidFill>
                  <a:srgbClr val="000000"/>
                </a:solidFill>
              </a:rPr>
              <a:t>s</a:t>
            </a:r>
            <a:r>
              <a:rPr dirty="0" sz="1650" spc="60">
                <a:solidFill>
                  <a:srgbClr val="000000"/>
                </a:solidFill>
              </a:rPr>
              <a:t>et</a:t>
            </a:r>
            <a:endParaRPr sz="1650"/>
          </a:p>
        </p:txBody>
      </p:sp>
      <p:sp>
        <p:nvSpPr>
          <p:cNvPr id="6" name="object 6"/>
          <p:cNvSpPr/>
          <p:nvPr/>
        </p:nvSpPr>
        <p:spPr>
          <a:xfrm>
            <a:off x="466938" y="900733"/>
            <a:ext cx="4911090" cy="2076450"/>
          </a:xfrm>
          <a:custGeom>
            <a:avLst/>
            <a:gdLst/>
            <a:ahLst/>
            <a:cxnLst/>
            <a:rect l="l" t="t" r="r" b="b"/>
            <a:pathLst>
              <a:path w="4911090" h="2076450">
                <a:moveTo>
                  <a:pt x="4910602" y="0"/>
                </a:moveTo>
                <a:lnTo>
                  <a:pt x="0" y="0"/>
                </a:lnTo>
                <a:lnTo>
                  <a:pt x="0" y="2076270"/>
                </a:lnTo>
                <a:lnTo>
                  <a:pt x="4910602" y="2076270"/>
                </a:lnTo>
                <a:lnTo>
                  <a:pt x="4910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89677" y="1048050"/>
            <a:ext cx="4665345" cy="1800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16500"/>
              </a:lnSpc>
              <a:spcBef>
                <a:spcPts val="90"/>
              </a:spcBef>
            </a:pPr>
            <a:r>
              <a:rPr dirty="0" sz="1000">
                <a:latin typeface="Verdana"/>
                <a:cs typeface="Verdana"/>
              </a:rPr>
              <a:t>The </a:t>
            </a:r>
            <a:r>
              <a:rPr dirty="0" sz="1000" spc="10">
                <a:latin typeface="Verdana"/>
                <a:cs typeface="Verdana"/>
              </a:rPr>
              <a:t>paper </a:t>
            </a:r>
            <a:r>
              <a:rPr dirty="0" sz="1000" spc="5">
                <a:latin typeface="Verdana"/>
                <a:cs typeface="Verdana"/>
              </a:rPr>
              <a:t>"Using </a:t>
            </a:r>
            <a:r>
              <a:rPr dirty="0" sz="1000" spc="-15">
                <a:latin typeface="Verdana"/>
                <a:cs typeface="Verdana"/>
              </a:rPr>
              <a:t>Adversarial </a:t>
            </a:r>
            <a:r>
              <a:rPr dirty="0" sz="1000">
                <a:latin typeface="Verdana"/>
                <a:cs typeface="Verdana"/>
              </a:rPr>
              <a:t>Attacks to </a:t>
            </a:r>
            <a:r>
              <a:rPr dirty="0" sz="1000" spc="-15">
                <a:latin typeface="Verdana"/>
                <a:cs typeface="Verdana"/>
              </a:rPr>
              <a:t>Reveal </a:t>
            </a:r>
            <a:r>
              <a:rPr dirty="0" sz="1000" spc="15">
                <a:latin typeface="Verdana"/>
                <a:cs typeface="Verdana"/>
              </a:rPr>
              <a:t>the </a:t>
            </a:r>
            <a:r>
              <a:rPr dirty="0" sz="1000" spc="-10">
                <a:latin typeface="Verdana"/>
                <a:cs typeface="Verdana"/>
              </a:rPr>
              <a:t>Statistical </a:t>
            </a:r>
            <a:r>
              <a:rPr dirty="0" sz="1000">
                <a:latin typeface="Verdana"/>
                <a:cs typeface="Verdana"/>
              </a:rPr>
              <a:t>Bias </a:t>
            </a:r>
            <a:r>
              <a:rPr dirty="0" sz="1000" spc="15">
                <a:latin typeface="Verdana"/>
                <a:cs typeface="Verdana"/>
              </a:rPr>
              <a:t>in </a:t>
            </a:r>
            <a:r>
              <a:rPr dirty="0" sz="1000" spc="20">
                <a:latin typeface="Verdana"/>
                <a:cs typeface="Verdana"/>
              </a:rPr>
              <a:t> </a:t>
            </a:r>
            <a:r>
              <a:rPr dirty="0" sz="1000" spc="105">
                <a:latin typeface="Verdana"/>
                <a:cs typeface="Verdana"/>
              </a:rPr>
              <a:t>M</a:t>
            </a:r>
            <a:r>
              <a:rPr dirty="0" sz="1000" spc="-15">
                <a:latin typeface="Verdana"/>
                <a:cs typeface="Verdana"/>
              </a:rPr>
              <a:t>a</a:t>
            </a:r>
            <a:r>
              <a:rPr dirty="0" sz="1000" spc="30">
                <a:latin typeface="Verdana"/>
                <a:cs typeface="Verdana"/>
              </a:rPr>
              <a:t>c</a:t>
            </a:r>
            <a:r>
              <a:rPr dirty="0" sz="1000" spc="25">
                <a:latin typeface="Verdana"/>
                <a:cs typeface="Verdana"/>
              </a:rPr>
              <a:t>hin</a:t>
            </a:r>
            <a:r>
              <a:rPr dirty="0" sz="1000" spc="5">
                <a:latin typeface="Verdana"/>
                <a:cs typeface="Verdana"/>
              </a:rPr>
              <a:t>e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R</a:t>
            </a:r>
            <a:r>
              <a:rPr dirty="0" sz="1000" spc="-10">
                <a:latin typeface="Verdana"/>
                <a:cs typeface="Verdana"/>
              </a:rPr>
              <a:t>e</a:t>
            </a:r>
            <a:r>
              <a:rPr dirty="0" sz="1000" spc="-15">
                <a:latin typeface="Verdana"/>
                <a:cs typeface="Verdana"/>
              </a:rPr>
              <a:t>a</a:t>
            </a:r>
            <a:r>
              <a:rPr dirty="0" sz="1000" spc="45">
                <a:latin typeface="Verdana"/>
                <a:cs typeface="Verdana"/>
              </a:rPr>
              <a:t>d</a:t>
            </a:r>
            <a:r>
              <a:rPr dirty="0" sz="1000" spc="15">
                <a:latin typeface="Verdana"/>
                <a:cs typeface="Verdana"/>
              </a:rPr>
              <a:t>in</a:t>
            </a:r>
            <a:r>
              <a:rPr dirty="0" sz="1000" spc="60">
                <a:latin typeface="Verdana"/>
                <a:cs typeface="Verdana"/>
              </a:rPr>
              <a:t>g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</a:t>
            </a:r>
            <a:r>
              <a:rPr dirty="0" sz="1000" spc="10">
                <a:latin typeface="Verdana"/>
                <a:cs typeface="Verdana"/>
              </a:rPr>
              <a:t>o</a:t>
            </a:r>
            <a:r>
              <a:rPr dirty="0" sz="1000" spc="80">
                <a:latin typeface="Verdana"/>
                <a:cs typeface="Verdana"/>
              </a:rPr>
              <a:t>m</a:t>
            </a:r>
            <a:r>
              <a:rPr dirty="0" sz="1000" spc="45">
                <a:latin typeface="Verdana"/>
                <a:cs typeface="Verdana"/>
              </a:rPr>
              <a:t>p</a:t>
            </a:r>
            <a:r>
              <a:rPr dirty="0" sz="1000" spc="-45">
                <a:latin typeface="Verdana"/>
                <a:cs typeface="Verdana"/>
              </a:rPr>
              <a:t>r</a:t>
            </a:r>
            <a:r>
              <a:rPr dirty="0" sz="1000">
                <a:latin typeface="Verdana"/>
                <a:cs typeface="Verdana"/>
              </a:rPr>
              <a:t>e</a:t>
            </a:r>
            <a:r>
              <a:rPr dirty="0" sz="1000" spc="40">
                <a:latin typeface="Verdana"/>
                <a:cs typeface="Verdana"/>
              </a:rPr>
              <a:t>h</a:t>
            </a:r>
            <a:r>
              <a:rPr dirty="0" sz="1000" spc="20">
                <a:latin typeface="Verdana"/>
                <a:cs typeface="Verdana"/>
              </a:rPr>
              <a:t>e</a:t>
            </a:r>
            <a:r>
              <a:rPr dirty="0" sz="1000" spc="20">
                <a:latin typeface="Verdana"/>
                <a:cs typeface="Verdana"/>
              </a:rPr>
              <a:t>n</a:t>
            </a:r>
            <a:r>
              <a:rPr dirty="0" sz="1000" spc="5">
                <a:latin typeface="Verdana"/>
                <a:cs typeface="Verdana"/>
              </a:rPr>
              <a:t>sion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105">
                <a:latin typeface="Verdana"/>
                <a:cs typeface="Verdana"/>
              </a:rPr>
              <a:t>M</a:t>
            </a:r>
            <a:r>
              <a:rPr dirty="0" sz="1000" spc="35">
                <a:latin typeface="Verdana"/>
                <a:cs typeface="Verdana"/>
              </a:rPr>
              <a:t>o</a:t>
            </a:r>
            <a:r>
              <a:rPr dirty="0" sz="1000" spc="30">
                <a:latin typeface="Verdana"/>
                <a:cs typeface="Verdana"/>
              </a:rPr>
              <a:t>d</a:t>
            </a:r>
            <a:r>
              <a:rPr dirty="0" sz="1000">
                <a:latin typeface="Verdana"/>
                <a:cs typeface="Verdana"/>
              </a:rPr>
              <a:t>e</a:t>
            </a:r>
            <a:r>
              <a:rPr dirty="0" sz="1000" spc="-45">
                <a:latin typeface="Verdana"/>
                <a:cs typeface="Verdana"/>
              </a:rPr>
              <a:t>ls"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80">
                <a:latin typeface="Verdana"/>
                <a:cs typeface="Verdana"/>
              </a:rPr>
              <a:t>m</a:t>
            </a:r>
            <a:r>
              <a:rPr dirty="0" sz="1000" spc="-5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k</a:t>
            </a:r>
            <a:r>
              <a:rPr dirty="0" sz="1000" spc="-15">
                <a:latin typeface="Verdana"/>
                <a:cs typeface="Verdana"/>
              </a:rPr>
              <a:t>es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u</a:t>
            </a:r>
            <a:r>
              <a:rPr dirty="0" sz="1000" spc="-40">
                <a:latin typeface="Verdana"/>
                <a:cs typeface="Verdana"/>
              </a:rPr>
              <a:t>s</a:t>
            </a:r>
            <a:r>
              <a:rPr dirty="0" sz="1000" spc="5">
                <a:latin typeface="Verdana"/>
                <a:cs typeface="Verdana"/>
              </a:rPr>
              <a:t>e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o</a:t>
            </a:r>
            <a:r>
              <a:rPr dirty="0" sz="1000" spc="-15">
                <a:latin typeface="Verdana"/>
                <a:cs typeface="Verdana"/>
              </a:rPr>
              <a:t>f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t</a:t>
            </a:r>
            <a:r>
              <a:rPr dirty="0" sz="1000" spc="40">
                <a:latin typeface="Verdana"/>
                <a:cs typeface="Verdana"/>
              </a:rPr>
              <a:t>h</a:t>
            </a:r>
            <a:r>
              <a:rPr dirty="0" sz="1000" spc="5">
                <a:latin typeface="Verdana"/>
                <a:cs typeface="Verdana"/>
              </a:rPr>
              <a:t>e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R</a:t>
            </a:r>
            <a:r>
              <a:rPr dirty="0" sz="1000" spc="15">
                <a:latin typeface="Verdana"/>
                <a:cs typeface="Verdana"/>
              </a:rPr>
              <a:t>A</a:t>
            </a:r>
            <a:r>
              <a:rPr dirty="0" sz="1000" spc="20">
                <a:latin typeface="Verdana"/>
                <a:cs typeface="Verdana"/>
              </a:rPr>
              <a:t>CE  </a:t>
            </a:r>
            <a:r>
              <a:rPr dirty="0" sz="1000" spc="-20">
                <a:latin typeface="Verdana"/>
                <a:cs typeface="Verdana"/>
              </a:rPr>
              <a:t>dataset, </a:t>
            </a:r>
            <a:r>
              <a:rPr dirty="0" sz="1000" spc="-15">
                <a:latin typeface="Verdana"/>
                <a:cs typeface="Verdana"/>
              </a:rPr>
              <a:t>a </a:t>
            </a:r>
            <a:r>
              <a:rPr dirty="0" sz="1000" spc="15">
                <a:latin typeface="Verdana"/>
                <a:cs typeface="Verdana"/>
              </a:rPr>
              <a:t>compilation </a:t>
            </a:r>
            <a:r>
              <a:rPr dirty="0" sz="1000">
                <a:latin typeface="Verdana"/>
                <a:cs typeface="Verdana"/>
              </a:rPr>
              <a:t>of </a:t>
            </a:r>
            <a:r>
              <a:rPr dirty="0" sz="1000" spc="15">
                <a:latin typeface="Verdana"/>
                <a:cs typeface="Verdana"/>
              </a:rPr>
              <a:t>multiple-choice </a:t>
            </a:r>
            <a:r>
              <a:rPr dirty="0" sz="1000" spc="10">
                <a:latin typeface="Verdana"/>
                <a:cs typeface="Verdana"/>
              </a:rPr>
              <a:t>reading </a:t>
            </a:r>
            <a:r>
              <a:rPr dirty="0" sz="1000" spc="15">
                <a:latin typeface="Verdana"/>
                <a:cs typeface="Verdana"/>
              </a:rPr>
              <a:t>comprehension </a:t>
            </a:r>
            <a:r>
              <a:rPr dirty="0" sz="1000" spc="20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questions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exceptional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quality.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15">
                <a:latin typeface="Verdana"/>
                <a:cs typeface="Verdana"/>
              </a:rPr>
              <a:t>This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dataset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is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intended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challenge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the </a:t>
            </a:r>
            <a:r>
              <a:rPr dirty="0" sz="1000" spc="-335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performance </a:t>
            </a:r>
            <a:r>
              <a:rPr dirty="0" sz="1000">
                <a:latin typeface="Verdana"/>
                <a:cs typeface="Verdana"/>
              </a:rPr>
              <a:t>of </a:t>
            </a:r>
            <a:r>
              <a:rPr dirty="0" sz="1000" spc="15">
                <a:latin typeface="Verdana"/>
                <a:cs typeface="Verdana"/>
              </a:rPr>
              <a:t>cutting-edge </a:t>
            </a:r>
            <a:r>
              <a:rPr dirty="0" sz="1000" spc="45">
                <a:latin typeface="Verdana"/>
                <a:cs typeface="Verdana"/>
              </a:rPr>
              <a:t>MRC </a:t>
            </a:r>
            <a:r>
              <a:rPr dirty="0" sz="1000" spc="15">
                <a:latin typeface="Verdana"/>
                <a:cs typeface="Verdana"/>
              </a:rPr>
              <a:t>models </a:t>
            </a:r>
            <a:r>
              <a:rPr dirty="0" sz="1000" spc="25">
                <a:latin typeface="Verdana"/>
                <a:cs typeface="Verdana"/>
              </a:rPr>
              <a:t>and </a:t>
            </a:r>
            <a:r>
              <a:rPr dirty="0" sz="1000" spc="-20">
                <a:latin typeface="Verdana"/>
                <a:cs typeface="Verdana"/>
              </a:rPr>
              <a:t>is </a:t>
            </a:r>
            <a:r>
              <a:rPr dirty="0" sz="1000" spc="5">
                <a:latin typeface="Verdana"/>
                <a:cs typeface="Verdana"/>
              </a:rPr>
              <a:t>utilized </a:t>
            </a:r>
            <a:r>
              <a:rPr dirty="0" sz="1000" spc="-25">
                <a:latin typeface="Verdana"/>
                <a:cs typeface="Verdana"/>
              </a:rPr>
              <a:t>as </a:t>
            </a:r>
            <a:r>
              <a:rPr dirty="0" sz="1000" spc="-15">
                <a:latin typeface="Verdana"/>
                <a:cs typeface="Verdana"/>
              </a:rPr>
              <a:t>a </a:t>
            </a:r>
            <a:r>
              <a:rPr dirty="0" sz="1000" spc="5">
                <a:latin typeface="Verdana"/>
                <a:cs typeface="Verdana"/>
              </a:rPr>
              <a:t>standard </a:t>
            </a:r>
            <a:r>
              <a:rPr dirty="0" sz="1000" spc="10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against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which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45">
                <a:latin typeface="Verdana"/>
                <a:cs typeface="Verdana"/>
              </a:rPr>
              <a:t>MRC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25">
                <a:latin typeface="Verdana"/>
                <a:cs typeface="Verdana"/>
              </a:rPr>
              <a:t>model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performance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is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measured.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One</a:t>
            </a:r>
            <a:r>
              <a:rPr dirty="0" sz="1000" spc="-95">
                <a:latin typeface="Verdana"/>
                <a:cs typeface="Verdana"/>
              </a:rPr>
              <a:t> </a:t>
            </a:r>
            <a:r>
              <a:rPr dirty="0" sz="1000" spc="15">
                <a:latin typeface="Verdana"/>
                <a:cs typeface="Verdana"/>
              </a:rPr>
              <a:t>thousand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test 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questions, </a:t>
            </a:r>
            <a:r>
              <a:rPr dirty="0" sz="1000" spc="-85">
                <a:latin typeface="Verdana"/>
                <a:cs typeface="Verdana"/>
              </a:rPr>
              <a:t>1,084 </a:t>
            </a:r>
            <a:r>
              <a:rPr dirty="0" sz="1000" spc="15">
                <a:latin typeface="Verdana"/>
                <a:cs typeface="Verdana"/>
              </a:rPr>
              <a:t>development </a:t>
            </a:r>
            <a:r>
              <a:rPr dirty="0" sz="1000" spc="-10">
                <a:latin typeface="Verdana"/>
                <a:cs typeface="Verdana"/>
              </a:rPr>
              <a:t>questions, </a:t>
            </a:r>
            <a:r>
              <a:rPr dirty="0" sz="1000" spc="25">
                <a:latin typeface="Verdana"/>
                <a:cs typeface="Verdana"/>
              </a:rPr>
              <a:t>and </a:t>
            </a:r>
            <a:r>
              <a:rPr dirty="0" sz="1000" spc="-110">
                <a:latin typeface="Verdana"/>
                <a:cs typeface="Verdana"/>
              </a:rPr>
              <a:t>108,415 </a:t>
            </a:r>
            <a:r>
              <a:rPr dirty="0" sz="1000" spc="10">
                <a:latin typeface="Verdana"/>
                <a:cs typeface="Verdana"/>
              </a:rPr>
              <a:t>training </a:t>
            </a:r>
            <a:r>
              <a:rPr dirty="0" sz="1000" spc="5">
                <a:latin typeface="Verdana"/>
                <a:cs typeface="Verdana"/>
              </a:rPr>
              <a:t>questions </a:t>
            </a:r>
            <a:r>
              <a:rPr dirty="0" sz="1000" spc="10">
                <a:latin typeface="Verdana"/>
                <a:cs typeface="Verdana"/>
              </a:rPr>
              <a:t> comprise </a:t>
            </a:r>
            <a:r>
              <a:rPr dirty="0" sz="1000" spc="15">
                <a:latin typeface="Verdana"/>
                <a:cs typeface="Verdana"/>
              </a:rPr>
              <a:t>the </a:t>
            </a:r>
            <a:r>
              <a:rPr dirty="0" sz="1000" spc="20">
                <a:latin typeface="Verdana"/>
                <a:cs typeface="Verdana"/>
              </a:rPr>
              <a:t>RACE </a:t>
            </a:r>
            <a:r>
              <a:rPr dirty="0" sz="1000" spc="-20">
                <a:latin typeface="Verdana"/>
                <a:cs typeface="Verdana"/>
              </a:rPr>
              <a:t>dataset. </a:t>
            </a:r>
            <a:r>
              <a:rPr dirty="0" sz="1000" spc="20">
                <a:latin typeface="Verdana"/>
                <a:cs typeface="Verdana"/>
              </a:rPr>
              <a:t>Each </a:t>
            </a:r>
            <a:r>
              <a:rPr dirty="0" sz="1000" spc="5">
                <a:latin typeface="Verdana"/>
                <a:cs typeface="Verdana"/>
              </a:rPr>
              <a:t>inquiry </a:t>
            </a:r>
            <a:r>
              <a:rPr dirty="0" sz="1000" spc="-20">
                <a:latin typeface="Verdana"/>
                <a:cs typeface="Verdana"/>
              </a:rPr>
              <a:t>is </a:t>
            </a:r>
            <a:r>
              <a:rPr dirty="0" sz="1000" spc="30">
                <a:latin typeface="Verdana"/>
                <a:cs typeface="Verdana"/>
              </a:rPr>
              <a:t>complemented </a:t>
            </a:r>
            <a:r>
              <a:rPr dirty="0" sz="1000" spc="-10">
                <a:latin typeface="Verdana"/>
                <a:cs typeface="Verdana"/>
              </a:rPr>
              <a:t>by </a:t>
            </a:r>
            <a:r>
              <a:rPr dirty="0" sz="1000" spc="-15">
                <a:latin typeface="Verdana"/>
                <a:cs typeface="Verdana"/>
              </a:rPr>
              <a:t>a 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10">
                <a:latin typeface="Verdana"/>
                <a:cs typeface="Verdana"/>
              </a:rPr>
              <a:t>corresponding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passage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25">
                <a:latin typeface="Verdana"/>
                <a:cs typeface="Verdana"/>
              </a:rPr>
              <a:t>and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four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5">
                <a:latin typeface="Verdana"/>
                <a:cs typeface="Verdana"/>
              </a:rPr>
              <a:t>possible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responses,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which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5">
                <a:latin typeface="Verdana"/>
                <a:cs typeface="Verdana"/>
              </a:rPr>
              <a:t>only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20">
                <a:latin typeface="Verdana"/>
                <a:cs typeface="Verdana"/>
              </a:rPr>
              <a:t>one</a:t>
            </a:r>
            <a:r>
              <a:rPr dirty="0" sz="1000" spc="-9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is 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30">
                <a:latin typeface="Verdana"/>
                <a:cs typeface="Verdana"/>
              </a:rPr>
              <a:t>deemed</a:t>
            </a:r>
            <a:r>
              <a:rPr dirty="0" sz="1000" spc="-100">
                <a:latin typeface="Verdana"/>
                <a:cs typeface="Verdana"/>
              </a:rPr>
              <a:t> </a:t>
            </a:r>
            <a:r>
              <a:rPr dirty="0" sz="1000" spc="-15">
                <a:latin typeface="Verdana"/>
                <a:cs typeface="Verdana"/>
              </a:rPr>
              <a:t>accurate.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5" y="8"/>
            <a:ext cx="5845810" cy="3288029"/>
            <a:chOff x="1515" y="8"/>
            <a:chExt cx="5845810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" y="8"/>
              <a:ext cx="5845237" cy="32879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52246" y="99151"/>
              <a:ext cx="2463165" cy="554355"/>
            </a:xfrm>
            <a:custGeom>
              <a:avLst/>
              <a:gdLst/>
              <a:ahLst/>
              <a:cxnLst/>
              <a:rect l="l" t="t" r="r" b="b"/>
              <a:pathLst>
                <a:path w="2463165" h="554355">
                  <a:moveTo>
                    <a:pt x="2462905" y="0"/>
                  </a:moveTo>
                  <a:lnTo>
                    <a:pt x="0" y="0"/>
                  </a:lnTo>
                  <a:lnTo>
                    <a:pt x="0" y="554071"/>
                  </a:lnTo>
                  <a:lnTo>
                    <a:pt x="2327727" y="554071"/>
                  </a:lnTo>
                  <a:lnTo>
                    <a:pt x="2354217" y="552281"/>
                  </a:lnTo>
                  <a:lnTo>
                    <a:pt x="2402719" y="538561"/>
                  </a:lnTo>
                  <a:lnTo>
                    <a:pt x="2440197" y="512965"/>
                  </a:lnTo>
                  <a:lnTo>
                    <a:pt x="2460285" y="479829"/>
                  </a:lnTo>
                  <a:lnTo>
                    <a:pt x="2462905" y="461729"/>
                  </a:lnTo>
                  <a:lnTo>
                    <a:pt x="2462905" y="0"/>
                  </a:lnTo>
                  <a:close/>
                </a:path>
              </a:pathLst>
            </a:custGeom>
            <a:solidFill>
              <a:srgbClr val="74C4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4427" y="199690"/>
            <a:ext cx="1552575" cy="24130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00" spc="40"/>
              <a:t>Results</a:t>
            </a:r>
            <a:r>
              <a:rPr dirty="0" sz="1400" spc="-55"/>
              <a:t> </a:t>
            </a:r>
            <a:r>
              <a:rPr dirty="0" sz="1400" spc="40"/>
              <a:t>Analysis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3250691" y="740472"/>
            <a:ext cx="2463165" cy="2025014"/>
            <a:chOff x="3250691" y="740472"/>
            <a:chExt cx="2463165" cy="2025014"/>
          </a:xfrm>
        </p:grpSpPr>
        <p:sp>
          <p:nvSpPr>
            <p:cNvPr id="7" name="object 7"/>
            <p:cNvSpPr/>
            <p:nvPr/>
          </p:nvSpPr>
          <p:spPr>
            <a:xfrm>
              <a:off x="3250691" y="740472"/>
              <a:ext cx="2463165" cy="2025014"/>
            </a:xfrm>
            <a:custGeom>
              <a:avLst/>
              <a:gdLst/>
              <a:ahLst/>
              <a:cxnLst/>
              <a:rect l="l" t="t" r="r" b="b"/>
              <a:pathLst>
                <a:path w="2463165" h="2025014">
                  <a:moveTo>
                    <a:pt x="2462905" y="0"/>
                  </a:moveTo>
                  <a:lnTo>
                    <a:pt x="0" y="0"/>
                  </a:lnTo>
                  <a:lnTo>
                    <a:pt x="0" y="2024527"/>
                  </a:lnTo>
                  <a:lnTo>
                    <a:pt x="2327696" y="2024527"/>
                  </a:lnTo>
                  <a:lnTo>
                    <a:pt x="2354205" y="2017983"/>
                  </a:lnTo>
                  <a:lnTo>
                    <a:pt x="2402718" y="1967834"/>
                  </a:lnTo>
                  <a:lnTo>
                    <a:pt x="2423312" y="1925695"/>
                  </a:lnTo>
                  <a:lnTo>
                    <a:pt x="2437168" y="1885172"/>
                  </a:lnTo>
                  <a:lnTo>
                    <a:pt x="2448204" y="1840145"/>
                  </a:lnTo>
                  <a:lnTo>
                    <a:pt x="2456272" y="1791520"/>
                  </a:lnTo>
                  <a:lnTo>
                    <a:pt x="2461222" y="1740200"/>
                  </a:lnTo>
                  <a:lnTo>
                    <a:pt x="2462905" y="1687092"/>
                  </a:lnTo>
                  <a:lnTo>
                    <a:pt x="2462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91687" y="1142847"/>
              <a:ext cx="40005" cy="1087120"/>
            </a:xfrm>
            <a:custGeom>
              <a:avLst/>
              <a:gdLst/>
              <a:ahLst/>
              <a:cxnLst/>
              <a:rect l="l" t="t" r="r" b="b"/>
              <a:pathLst>
                <a:path w="40004" h="1087120">
                  <a:moveTo>
                    <a:pt x="39573" y="1065771"/>
                  </a:moveTo>
                  <a:lnTo>
                    <a:pt x="21094" y="1047280"/>
                  </a:lnTo>
                  <a:lnTo>
                    <a:pt x="18503" y="1047280"/>
                  </a:lnTo>
                  <a:lnTo>
                    <a:pt x="0" y="1065771"/>
                  </a:lnTo>
                  <a:lnTo>
                    <a:pt x="0" y="1068362"/>
                  </a:lnTo>
                  <a:lnTo>
                    <a:pt x="18503" y="1086853"/>
                  </a:lnTo>
                  <a:lnTo>
                    <a:pt x="21094" y="1086853"/>
                  </a:lnTo>
                  <a:lnTo>
                    <a:pt x="39573" y="1068362"/>
                  </a:lnTo>
                  <a:lnTo>
                    <a:pt x="39573" y="1067066"/>
                  </a:lnTo>
                  <a:lnTo>
                    <a:pt x="39573" y="1065771"/>
                  </a:lnTo>
                  <a:close/>
                </a:path>
                <a:path w="40004" h="1087120">
                  <a:moveTo>
                    <a:pt x="39573" y="718705"/>
                  </a:moveTo>
                  <a:lnTo>
                    <a:pt x="21094" y="700227"/>
                  </a:lnTo>
                  <a:lnTo>
                    <a:pt x="18503" y="700227"/>
                  </a:lnTo>
                  <a:lnTo>
                    <a:pt x="0" y="718705"/>
                  </a:lnTo>
                  <a:lnTo>
                    <a:pt x="0" y="721309"/>
                  </a:lnTo>
                  <a:lnTo>
                    <a:pt x="18503" y="739800"/>
                  </a:lnTo>
                  <a:lnTo>
                    <a:pt x="21094" y="739800"/>
                  </a:lnTo>
                  <a:lnTo>
                    <a:pt x="39573" y="721309"/>
                  </a:lnTo>
                  <a:lnTo>
                    <a:pt x="39573" y="720013"/>
                  </a:lnTo>
                  <a:lnTo>
                    <a:pt x="39573" y="718705"/>
                  </a:lnTo>
                  <a:close/>
                </a:path>
                <a:path w="40004" h="1087120">
                  <a:moveTo>
                    <a:pt x="39573" y="542124"/>
                  </a:moveTo>
                  <a:lnTo>
                    <a:pt x="21094" y="523646"/>
                  </a:lnTo>
                  <a:lnTo>
                    <a:pt x="18503" y="523646"/>
                  </a:lnTo>
                  <a:lnTo>
                    <a:pt x="0" y="542124"/>
                  </a:lnTo>
                  <a:lnTo>
                    <a:pt x="0" y="544728"/>
                  </a:lnTo>
                  <a:lnTo>
                    <a:pt x="18503" y="563219"/>
                  </a:lnTo>
                  <a:lnTo>
                    <a:pt x="21094" y="563219"/>
                  </a:lnTo>
                  <a:lnTo>
                    <a:pt x="39573" y="544728"/>
                  </a:lnTo>
                  <a:lnTo>
                    <a:pt x="39573" y="543433"/>
                  </a:lnTo>
                  <a:lnTo>
                    <a:pt x="39573" y="542124"/>
                  </a:lnTo>
                  <a:close/>
                </a:path>
                <a:path w="40004" h="1087120">
                  <a:moveTo>
                    <a:pt x="39573" y="368592"/>
                  </a:moveTo>
                  <a:lnTo>
                    <a:pt x="21094" y="350100"/>
                  </a:lnTo>
                  <a:lnTo>
                    <a:pt x="18503" y="350100"/>
                  </a:lnTo>
                  <a:lnTo>
                    <a:pt x="0" y="368592"/>
                  </a:lnTo>
                  <a:lnTo>
                    <a:pt x="0" y="371208"/>
                  </a:lnTo>
                  <a:lnTo>
                    <a:pt x="18503" y="389686"/>
                  </a:lnTo>
                  <a:lnTo>
                    <a:pt x="21094" y="389686"/>
                  </a:lnTo>
                  <a:lnTo>
                    <a:pt x="39573" y="371208"/>
                  </a:lnTo>
                  <a:lnTo>
                    <a:pt x="39573" y="369900"/>
                  </a:lnTo>
                  <a:lnTo>
                    <a:pt x="39573" y="368592"/>
                  </a:lnTo>
                  <a:close/>
                </a:path>
                <a:path w="40004" h="1087120">
                  <a:moveTo>
                    <a:pt x="39573" y="18491"/>
                  </a:moveTo>
                  <a:lnTo>
                    <a:pt x="21094" y="0"/>
                  </a:lnTo>
                  <a:lnTo>
                    <a:pt x="18503" y="0"/>
                  </a:lnTo>
                  <a:lnTo>
                    <a:pt x="0" y="18491"/>
                  </a:lnTo>
                  <a:lnTo>
                    <a:pt x="0" y="21094"/>
                  </a:lnTo>
                  <a:lnTo>
                    <a:pt x="18503" y="39585"/>
                  </a:lnTo>
                  <a:lnTo>
                    <a:pt x="21094" y="39585"/>
                  </a:lnTo>
                  <a:lnTo>
                    <a:pt x="39573" y="21094"/>
                  </a:lnTo>
                  <a:lnTo>
                    <a:pt x="39573" y="19786"/>
                  </a:lnTo>
                  <a:lnTo>
                    <a:pt x="39573" y="18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578850" y="1039411"/>
            <a:ext cx="1920875" cy="1422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4610">
              <a:lnSpc>
                <a:spcPct val="119900"/>
              </a:lnSpc>
              <a:spcBef>
                <a:spcPts val="90"/>
              </a:spcBef>
            </a:pPr>
            <a:r>
              <a:rPr dirty="0" sz="950" spc="50">
                <a:latin typeface="Verdana"/>
                <a:cs typeface="Verdana"/>
              </a:rPr>
              <a:t>De</a:t>
            </a:r>
            <a:r>
              <a:rPr dirty="0" sz="950" spc="5">
                <a:latin typeface="Verdana"/>
                <a:cs typeface="Verdana"/>
              </a:rPr>
              <a:t>t</a:t>
            </a:r>
            <a:r>
              <a:rPr dirty="0" sz="950" spc="45">
                <a:latin typeface="Verdana"/>
                <a:cs typeface="Verdana"/>
              </a:rPr>
              <a:t>e</a:t>
            </a:r>
            <a:r>
              <a:rPr dirty="0" sz="950" spc="45">
                <a:latin typeface="Verdana"/>
                <a:cs typeface="Verdana"/>
              </a:rPr>
              <a:t>c</a:t>
            </a:r>
            <a:r>
              <a:rPr dirty="0" sz="950" spc="30">
                <a:latin typeface="Verdana"/>
                <a:cs typeface="Verdana"/>
              </a:rPr>
              <a:t>tion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15">
                <a:latin typeface="Verdana"/>
                <a:cs typeface="Verdana"/>
              </a:rPr>
              <a:t>of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-15">
                <a:latin typeface="Verdana"/>
                <a:cs typeface="Verdana"/>
              </a:rPr>
              <a:t>St</a:t>
            </a:r>
            <a:r>
              <a:rPr dirty="0" sz="950" spc="10">
                <a:latin typeface="Verdana"/>
                <a:cs typeface="Verdana"/>
              </a:rPr>
              <a:t>atistica</a:t>
            </a:r>
            <a:r>
              <a:rPr dirty="0" sz="950">
                <a:latin typeface="Verdana"/>
                <a:cs typeface="Verdana"/>
              </a:rPr>
              <a:t>l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15">
                <a:latin typeface="Verdana"/>
                <a:cs typeface="Verdana"/>
              </a:rPr>
              <a:t>Biases  </a:t>
            </a:r>
            <a:r>
              <a:rPr dirty="0" sz="950" spc="30">
                <a:latin typeface="Verdana"/>
                <a:cs typeface="Verdana"/>
              </a:rPr>
              <a:t>in</a:t>
            </a:r>
            <a:r>
              <a:rPr dirty="0" sz="950" spc="-85">
                <a:latin typeface="Verdana"/>
                <a:cs typeface="Verdana"/>
              </a:rPr>
              <a:t> </a:t>
            </a:r>
            <a:r>
              <a:rPr dirty="0" sz="950" spc="75">
                <a:latin typeface="Verdana"/>
                <a:cs typeface="Verdana"/>
              </a:rPr>
              <a:t>MRC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15">
                <a:latin typeface="Verdana"/>
                <a:cs typeface="Verdana"/>
              </a:rPr>
              <a:t>Models.</a:t>
            </a:r>
            <a:endParaRPr sz="950">
              <a:latin typeface="Verdana"/>
              <a:cs typeface="Verdana"/>
            </a:endParaRPr>
          </a:p>
          <a:p>
            <a:pPr marL="12700" marR="5080">
              <a:lnSpc>
                <a:spcPct val="120600"/>
              </a:lnSpc>
              <a:spcBef>
                <a:spcPts val="15"/>
              </a:spcBef>
            </a:pPr>
            <a:r>
              <a:rPr dirty="0" sz="950" spc="35">
                <a:latin typeface="Verdana"/>
                <a:cs typeface="Verdana"/>
              </a:rPr>
              <a:t>Quantiﬁcation</a:t>
            </a:r>
            <a:r>
              <a:rPr dirty="0" sz="950" spc="-85">
                <a:latin typeface="Verdana"/>
                <a:cs typeface="Verdana"/>
              </a:rPr>
              <a:t> </a:t>
            </a:r>
            <a:r>
              <a:rPr dirty="0" sz="950" spc="15">
                <a:latin typeface="Verdana"/>
                <a:cs typeface="Verdana"/>
              </a:rPr>
              <a:t>of</a:t>
            </a:r>
            <a:r>
              <a:rPr dirty="0" sz="950" spc="-85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Bias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5">
                <a:latin typeface="Verdana"/>
                <a:cs typeface="Verdana"/>
              </a:rPr>
              <a:t>Impact. </a:t>
            </a:r>
            <a:r>
              <a:rPr dirty="0" sz="950" spc="-320">
                <a:latin typeface="Verdana"/>
                <a:cs typeface="Verdana"/>
              </a:rPr>
              <a:t> </a:t>
            </a:r>
            <a:r>
              <a:rPr dirty="0" sz="950" spc="35">
                <a:latin typeface="Verdana"/>
                <a:cs typeface="Verdana"/>
              </a:rPr>
              <a:t>Mitigation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 spc="15">
                <a:latin typeface="Verdana"/>
                <a:cs typeface="Verdana"/>
              </a:rPr>
              <a:t>of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 spc="5">
                <a:latin typeface="Verdana"/>
                <a:cs typeface="Verdana"/>
              </a:rPr>
              <a:t>Statistical</a:t>
            </a:r>
            <a:r>
              <a:rPr dirty="0" sz="950" spc="-70">
                <a:latin typeface="Verdana"/>
                <a:cs typeface="Verdana"/>
              </a:rPr>
              <a:t> </a:t>
            </a:r>
            <a:r>
              <a:rPr dirty="0" sz="950" spc="-10">
                <a:latin typeface="Verdana"/>
                <a:cs typeface="Verdana"/>
              </a:rPr>
              <a:t>Biases. </a:t>
            </a:r>
            <a:r>
              <a:rPr dirty="0" sz="950" spc="-315">
                <a:latin typeface="Verdana"/>
                <a:cs typeface="Verdana"/>
              </a:rPr>
              <a:t> </a:t>
            </a:r>
            <a:r>
              <a:rPr dirty="0" sz="950" spc="5">
                <a:latin typeface="Verdana"/>
                <a:cs typeface="Verdana"/>
              </a:rPr>
              <a:t>Insi</a:t>
            </a:r>
            <a:r>
              <a:rPr dirty="0" sz="950">
                <a:latin typeface="Verdana"/>
                <a:cs typeface="Verdana"/>
              </a:rPr>
              <a:t>g</a:t>
            </a:r>
            <a:r>
              <a:rPr dirty="0" sz="950" spc="60">
                <a:latin typeface="Verdana"/>
                <a:cs typeface="Verdana"/>
              </a:rPr>
              <a:t>h</a:t>
            </a:r>
            <a:r>
              <a:rPr dirty="0" sz="950" spc="5">
                <a:latin typeface="Verdana"/>
                <a:cs typeface="Verdana"/>
              </a:rPr>
              <a:t>ts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30">
                <a:latin typeface="Verdana"/>
                <a:cs typeface="Verdana"/>
              </a:rPr>
              <a:t>in</a:t>
            </a:r>
            <a:r>
              <a:rPr dirty="0" sz="950">
                <a:latin typeface="Verdana"/>
                <a:cs typeface="Verdana"/>
              </a:rPr>
              <a:t>t</a:t>
            </a:r>
            <a:r>
              <a:rPr dirty="0" sz="950" spc="35">
                <a:latin typeface="Verdana"/>
                <a:cs typeface="Verdana"/>
              </a:rPr>
              <a:t>o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130">
                <a:latin typeface="Verdana"/>
                <a:cs typeface="Verdana"/>
              </a:rPr>
              <a:t>M</a:t>
            </a:r>
            <a:r>
              <a:rPr dirty="0" sz="950" spc="45">
                <a:latin typeface="Verdana"/>
                <a:cs typeface="Verdana"/>
              </a:rPr>
              <a:t>RC</a:t>
            </a:r>
            <a:r>
              <a:rPr dirty="0" sz="950" spc="-80">
                <a:latin typeface="Verdana"/>
                <a:cs typeface="Verdana"/>
              </a:rPr>
              <a:t> </a:t>
            </a:r>
            <a:r>
              <a:rPr dirty="0" sz="950" spc="50">
                <a:latin typeface="Verdana"/>
                <a:cs typeface="Verdana"/>
              </a:rPr>
              <a:t>Model  </a:t>
            </a:r>
            <a:r>
              <a:rPr dirty="0" sz="950">
                <a:latin typeface="Verdana"/>
                <a:cs typeface="Verdana"/>
              </a:rPr>
              <a:t>Behavior.</a:t>
            </a:r>
            <a:endParaRPr sz="950">
              <a:latin typeface="Verdana"/>
              <a:cs typeface="Verdana"/>
            </a:endParaRPr>
          </a:p>
          <a:p>
            <a:pPr marL="12700" marR="205740">
              <a:lnSpc>
                <a:spcPts val="1390"/>
              </a:lnSpc>
              <a:spcBef>
                <a:spcPts val="65"/>
              </a:spcBef>
            </a:pPr>
            <a:r>
              <a:rPr dirty="0" sz="950" spc="30">
                <a:latin typeface="Verdana"/>
                <a:cs typeface="Verdana"/>
              </a:rPr>
              <a:t>A</a:t>
            </a:r>
            <a:r>
              <a:rPr dirty="0" sz="950" spc="5">
                <a:latin typeface="Verdana"/>
                <a:cs typeface="Verdana"/>
              </a:rPr>
              <a:t>d</a:t>
            </a:r>
            <a:r>
              <a:rPr dirty="0" sz="950" spc="-15">
                <a:latin typeface="Verdana"/>
                <a:cs typeface="Verdana"/>
              </a:rPr>
              <a:t>v</a:t>
            </a:r>
            <a:r>
              <a:rPr dirty="0" sz="950" spc="-5">
                <a:latin typeface="Verdana"/>
                <a:cs typeface="Verdana"/>
              </a:rPr>
              <a:t>a</a:t>
            </a:r>
            <a:r>
              <a:rPr dirty="0" sz="950" spc="45">
                <a:latin typeface="Verdana"/>
                <a:cs typeface="Verdana"/>
              </a:rPr>
              <a:t>n</a:t>
            </a:r>
            <a:r>
              <a:rPr dirty="0" sz="950" spc="30">
                <a:latin typeface="Verdana"/>
                <a:cs typeface="Verdana"/>
              </a:rPr>
              <a:t>c</a:t>
            </a:r>
            <a:r>
              <a:rPr dirty="0" sz="950" spc="5">
                <a:latin typeface="Verdana"/>
                <a:cs typeface="Verdana"/>
              </a:rPr>
              <a:t>e</a:t>
            </a:r>
            <a:r>
              <a:rPr dirty="0" sz="950" spc="90">
                <a:latin typeface="Verdana"/>
                <a:cs typeface="Verdana"/>
              </a:rPr>
              <a:t>m</a:t>
            </a:r>
            <a:r>
              <a:rPr dirty="0" sz="950" spc="5">
                <a:latin typeface="Verdana"/>
                <a:cs typeface="Verdana"/>
              </a:rPr>
              <a:t>e</a:t>
            </a:r>
            <a:r>
              <a:rPr dirty="0" sz="950" spc="30">
                <a:latin typeface="Verdana"/>
                <a:cs typeface="Verdana"/>
              </a:rPr>
              <a:t>nt</a:t>
            </a:r>
            <a:r>
              <a:rPr dirty="0" sz="950" spc="-85">
                <a:latin typeface="Verdana"/>
                <a:cs typeface="Verdana"/>
              </a:rPr>
              <a:t> </a:t>
            </a:r>
            <a:r>
              <a:rPr dirty="0" sz="950" spc="5">
                <a:latin typeface="Verdana"/>
                <a:cs typeface="Verdana"/>
              </a:rPr>
              <a:t>of</a:t>
            </a:r>
            <a:r>
              <a:rPr dirty="0" sz="950" spc="-85">
                <a:latin typeface="Verdana"/>
                <a:cs typeface="Verdana"/>
              </a:rPr>
              <a:t> </a:t>
            </a:r>
            <a:r>
              <a:rPr dirty="0" sz="950" spc="35">
                <a:latin typeface="Verdana"/>
                <a:cs typeface="Verdana"/>
              </a:rPr>
              <a:t>F</a:t>
            </a:r>
            <a:r>
              <a:rPr dirty="0" sz="950" spc="-5">
                <a:latin typeface="Verdana"/>
                <a:cs typeface="Verdana"/>
              </a:rPr>
              <a:t>ai</a:t>
            </a:r>
            <a:r>
              <a:rPr dirty="0" sz="950" spc="-35">
                <a:latin typeface="Verdana"/>
                <a:cs typeface="Verdana"/>
              </a:rPr>
              <a:t>r</a:t>
            </a:r>
            <a:r>
              <a:rPr dirty="0" sz="950" spc="45">
                <a:latin typeface="Verdana"/>
                <a:cs typeface="Verdana"/>
              </a:rPr>
              <a:t>n</a:t>
            </a:r>
            <a:r>
              <a:rPr dirty="0" sz="950" spc="-15">
                <a:latin typeface="Verdana"/>
                <a:cs typeface="Verdana"/>
              </a:rPr>
              <a:t>ess</a:t>
            </a:r>
            <a:r>
              <a:rPr dirty="0" sz="950" spc="-85">
                <a:latin typeface="Verdana"/>
                <a:cs typeface="Verdana"/>
              </a:rPr>
              <a:t> </a:t>
            </a:r>
            <a:r>
              <a:rPr dirty="0" sz="950" spc="20">
                <a:latin typeface="Verdana"/>
                <a:cs typeface="Verdana"/>
              </a:rPr>
              <a:t>in  </a:t>
            </a:r>
            <a:r>
              <a:rPr dirty="0" sz="950" spc="110">
                <a:latin typeface="Verdana"/>
                <a:cs typeface="Verdana"/>
              </a:rPr>
              <a:t>M</a:t>
            </a:r>
            <a:r>
              <a:rPr dirty="0" sz="950" spc="25">
                <a:latin typeface="Verdana"/>
                <a:cs typeface="Verdana"/>
              </a:rPr>
              <a:t>RC</a:t>
            </a:r>
            <a:r>
              <a:rPr dirty="0" sz="950" spc="-85">
                <a:latin typeface="Verdana"/>
                <a:cs typeface="Verdana"/>
              </a:rPr>
              <a:t> </a:t>
            </a:r>
            <a:r>
              <a:rPr dirty="0" sz="950" spc="25">
                <a:latin typeface="Verdana"/>
                <a:cs typeface="Verdana"/>
              </a:rPr>
              <a:t>Appli</a:t>
            </a:r>
            <a:r>
              <a:rPr dirty="0" sz="950" spc="10">
                <a:latin typeface="Verdana"/>
                <a:cs typeface="Verdana"/>
              </a:rPr>
              <a:t>cations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1364" y="8"/>
            <a:ext cx="2925445" cy="3288029"/>
            <a:chOff x="2921364" y="8"/>
            <a:chExt cx="2925445" cy="3288029"/>
          </a:xfrm>
        </p:grpSpPr>
        <p:sp>
          <p:nvSpPr>
            <p:cNvPr id="3" name="object 3"/>
            <p:cNvSpPr/>
            <p:nvPr/>
          </p:nvSpPr>
          <p:spPr>
            <a:xfrm>
              <a:off x="2921364" y="8"/>
              <a:ext cx="2925445" cy="3288029"/>
            </a:xfrm>
            <a:custGeom>
              <a:avLst/>
              <a:gdLst/>
              <a:ahLst/>
              <a:cxnLst/>
              <a:rect l="l" t="t" r="r" b="b"/>
              <a:pathLst>
                <a:path w="2925445" h="3288029">
                  <a:moveTo>
                    <a:pt x="0" y="0"/>
                  </a:moveTo>
                  <a:lnTo>
                    <a:pt x="0" y="3287938"/>
                  </a:lnTo>
                  <a:lnTo>
                    <a:pt x="2925378" y="3287938"/>
                  </a:lnTo>
                  <a:lnTo>
                    <a:pt x="29253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C4B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1550" y="422492"/>
              <a:ext cx="2085408" cy="244160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682" y="699186"/>
            <a:ext cx="1510665" cy="360680"/>
          </a:xfrm>
          <a:prstGeom prst="rect"/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335"/>
              </a:spcBef>
            </a:pPr>
            <a:r>
              <a:rPr dirty="0" sz="1200" spc="75">
                <a:solidFill>
                  <a:srgbClr val="FBBB00"/>
                </a:solidFill>
              </a:rPr>
              <a:t>CHA</a:t>
            </a:r>
            <a:r>
              <a:rPr dirty="0" sz="1200" spc="45">
                <a:solidFill>
                  <a:srgbClr val="FBBB00"/>
                </a:solidFill>
              </a:rPr>
              <a:t>LL</a:t>
            </a:r>
            <a:r>
              <a:rPr dirty="0" sz="1200" spc="40">
                <a:solidFill>
                  <a:srgbClr val="FBBB00"/>
                </a:solidFill>
              </a:rPr>
              <a:t>E</a:t>
            </a:r>
            <a:r>
              <a:rPr dirty="0" sz="1200" spc="40">
                <a:solidFill>
                  <a:srgbClr val="FBBB00"/>
                </a:solidFill>
              </a:rPr>
              <a:t>N</a:t>
            </a:r>
            <a:r>
              <a:rPr dirty="0" sz="1200" spc="50">
                <a:solidFill>
                  <a:srgbClr val="FBBB00"/>
                </a:solidFill>
              </a:rPr>
              <a:t>G</a:t>
            </a:r>
            <a:r>
              <a:rPr dirty="0" sz="1200" spc="35">
                <a:solidFill>
                  <a:srgbClr val="FBBB00"/>
                </a:solidFill>
              </a:rPr>
              <a:t>E</a:t>
            </a:r>
            <a:r>
              <a:rPr dirty="0" sz="1200">
                <a:solidFill>
                  <a:srgbClr val="FBBB00"/>
                </a:solidFill>
              </a:rPr>
              <a:t>S</a:t>
            </a:r>
            <a:r>
              <a:rPr dirty="0" sz="1200" spc="-15">
                <a:solidFill>
                  <a:srgbClr val="FBBB00"/>
                </a:solidFill>
              </a:rPr>
              <a:t> </a:t>
            </a:r>
            <a:r>
              <a:rPr dirty="0" sz="1200" spc="55">
                <a:solidFill>
                  <a:srgbClr val="FBBB00"/>
                </a:solidFill>
              </a:rPr>
              <a:t>AND  </a:t>
            </a:r>
            <a:r>
              <a:rPr dirty="0" sz="1200" spc="-30">
                <a:solidFill>
                  <a:srgbClr val="FBBB00"/>
                </a:solidFill>
              </a:rPr>
              <a:t>LIMITATIONS</a:t>
            </a:r>
            <a:endParaRPr sz="1200"/>
          </a:p>
        </p:txBody>
      </p:sp>
      <p:sp>
        <p:nvSpPr>
          <p:cNvPr id="6" name="object 6"/>
          <p:cNvSpPr/>
          <p:nvPr/>
        </p:nvSpPr>
        <p:spPr>
          <a:xfrm>
            <a:off x="521881" y="1255610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42621" y="19926"/>
                </a:moveTo>
                <a:lnTo>
                  <a:pt x="22707" y="0"/>
                </a:lnTo>
                <a:lnTo>
                  <a:pt x="19900" y="0"/>
                </a:lnTo>
                <a:lnTo>
                  <a:pt x="0" y="19926"/>
                </a:lnTo>
                <a:lnTo>
                  <a:pt x="0" y="22720"/>
                </a:lnTo>
                <a:lnTo>
                  <a:pt x="19900" y="42633"/>
                </a:lnTo>
                <a:lnTo>
                  <a:pt x="22707" y="42633"/>
                </a:lnTo>
                <a:lnTo>
                  <a:pt x="42621" y="22720"/>
                </a:lnTo>
                <a:lnTo>
                  <a:pt x="42621" y="21310"/>
                </a:lnTo>
                <a:lnTo>
                  <a:pt x="42621" y="19926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1881" y="1831009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42621" y="19900"/>
                </a:moveTo>
                <a:lnTo>
                  <a:pt x="22707" y="0"/>
                </a:lnTo>
                <a:lnTo>
                  <a:pt x="19900" y="0"/>
                </a:lnTo>
                <a:lnTo>
                  <a:pt x="0" y="19900"/>
                </a:lnTo>
                <a:lnTo>
                  <a:pt x="0" y="22707"/>
                </a:lnTo>
                <a:lnTo>
                  <a:pt x="19900" y="42621"/>
                </a:lnTo>
                <a:lnTo>
                  <a:pt x="22707" y="42621"/>
                </a:lnTo>
                <a:lnTo>
                  <a:pt x="42621" y="22707"/>
                </a:lnTo>
                <a:lnTo>
                  <a:pt x="42621" y="21310"/>
                </a:lnTo>
                <a:lnTo>
                  <a:pt x="42621" y="19900"/>
                </a:lnTo>
                <a:close/>
              </a:path>
            </a:pathLst>
          </a:custGeom>
          <a:solidFill>
            <a:srgbClr val="2630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2080" y="1137568"/>
            <a:ext cx="1785620" cy="1176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899"/>
              </a:lnSpc>
              <a:spcBef>
                <a:spcPts val="95"/>
              </a:spcBef>
            </a:pPr>
            <a:r>
              <a:rPr dirty="0" sz="1000" spc="25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000" spc="5">
                <a:solidFill>
                  <a:srgbClr val="26306F"/>
                </a:solidFill>
                <a:latin typeface="Verdana"/>
                <a:cs typeface="Verdana"/>
              </a:rPr>
              <a:t>d</a:t>
            </a:r>
            <a:r>
              <a:rPr dirty="0" sz="1000" spc="-15">
                <a:solidFill>
                  <a:srgbClr val="26306F"/>
                </a:solidFill>
                <a:latin typeface="Verdana"/>
                <a:cs typeface="Verdana"/>
              </a:rPr>
              <a:t>v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1000" spc="-20">
                <a:solidFill>
                  <a:srgbClr val="26306F"/>
                </a:solidFill>
                <a:latin typeface="Verdana"/>
                <a:cs typeface="Verdana"/>
              </a:rPr>
              <a:t>sa</a:t>
            </a:r>
            <a:r>
              <a:rPr dirty="0" sz="1000" spc="-3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1000" spc="-5">
                <a:solidFill>
                  <a:srgbClr val="26306F"/>
                </a:solidFill>
                <a:latin typeface="Verdana"/>
                <a:cs typeface="Verdana"/>
              </a:rPr>
              <a:t>ial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000" spc="-1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1000">
                <a:solidFill>
                  <a:srgbClr val="26306F"/>
                </a:solidFill>
                <a:latin typeface="Verdana"/>
                <a:cs typeface="Verdana"/>
              </a:rPr>
              <a:t>ta</a:t>
            </a:r>
            <a:r>
              <a:rPr dirty="0" sz="1000" spc="3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k</a:t>
            </a:r>
            <a:r>
              <a:rPr dirty="0" sz="1000" spc="-30">
                <a:solidFill>
                  <a:srgbClr val="26306F"/>
                </a:solidFill>
                <a:latin typeface="Verdana"/>
                <a:cs typeface="Verdana"/>
              </a:rPr>
              <a:t>s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 spc="5">
                <a:solidFill>
                  <a:srgbClr val="26306F"/>
                </a:solidFill>
                <a:latin typeface="Verdana"/>
                <a:cs typeface="Verdana"/>
              </a:rPr>
              <a:t>only  </a:t>
            </a:r>
            <a:r>
              <a:rPr dirty="0" sz="1000" spc="45">
                <a:solidFill>
                  <a:srgbClr val="26306F"/>
                </a:solidFill>
                <a:latin typeface="Verdana"/>
                <a:cs typeface="Verdana"/>
              </a:rPr>
              <a:t>w</a:t>
            </a:r>
            <a:r>
              <a:rPr dirty="0" sz="100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1000" spc="10">
                <a:solidFill>
                  <a:srgbClr val="26306F"/>
                </a:solidFill>
                <a:latin typeface="Verdana"/>
                <a:cs typeface="Verdana"/>
              </a:rPr>
              <a:t>k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 spc="30">
                <a:solidFill>
                  <a:srgbClr val="26306F"/>
                </a:solidFill>
                <a:latin typeface="Verdana"/>
                <a:cs typeface="Verdana"/>
              </a:rPr>
              <a:t>with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 spc="3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e</a:t>
            </a:r>
            <a:r>
              <a:rPr dirty="0" sz="1000" spc="1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1000" spc="10">
                <a:solidFill>
                  <a:srgbClr val="26306F"/>
                </a:solidFill>
                <a:latin typeface="Verdana"/>
                <a:cs typeface="Verdana"/>
              </a:rPr>
              <a:t>tain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26306F"/>
                </a:solidFill>
                <a:latin typeface="Verdana"/>
                <a:cs typeface="Verdana"/>
              </a:rPr>
              <a:t>statistical  </a:t>
            </a:r>
            <a:r>
              <a:rPr dirty="0" sz="1000" spc="-25">
                <a:solidFill>
                  <a:srgbClr val="26306F"/>
                </a:solidFill>
                <a:latin typeface="Verdana"/>
                <a:cs typeface="Verdana"/>
              </a:rPr>
              <a:t>biases.</a:t>
            </a:r>
            <a:endParaRPr sz="1000">
              <a:latin typeface="Verdana"/>
              <a:cs typeface="Verdana"/>
            </a:endParaRPr>
          </a:p>
          <a:p>
            <a:pPr algn="just" marL="12700" marR="133985">
              <a:lnSpc>
                <a:spcPct val="125899"/>
              </a:lnSpc>
            </a:pPr>
            <a:r>
              <a:rPr dirty="0" sz="1000" spc="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000" spc="65">
                <a:solidFill>
                  <a:srgbClr val="26306F"/>
                </a:solidFill>
                <a:latin typeface="Verdana"/>
                <a:cs typeface="Verdana"/>
              </a:rPr>
              <a:t>ugm</a:t>
            </a:r>
            <a:r>
              <a:rPr dirty="0" sz="1000" spc="25">
                <a:solidFill>
                  <a:srgbClr val="26306F"/>
                </a:solidFill>
                <a:latin typeface="Verdana"/>
                <a:cs typeface="Verdana"/>
              </a:rPr>
              <a:t>en</a:t>
            </a:r>
            <a:r>
              <a:rPr dirty="0" sz="1000" spc="-5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1000" spc="35">
                <a:solidFill>
                  <a:srgbClr val="26306F"/>
                </a:solidFill>
                <a:latin typeface="Verdana"/>
                <a:cs typeface="Verdana"/>
              </a:rPr>
              <a:t>ed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 spc="10">
                <a:solidFill>
                  <a:srgbClr val="26306F"/>
                </a:solidFill>
                <a:latin typeface="Verdana"/>
                <a:cs typeface="Verdana"/>
              </a:rPr>
              <a:t>t</a:t>
            </a:r>
            <a:r>
              <a:rPr dirty="0" sz="1000" spc="-35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1000" spc="30">
                <a:solidFill>
                  <a:srgbClr val="26306F"/>
                </a:solidFill>
                <a:latin typeface="Verdana"/>
                <a:cs typeface="Verdana"/>
              </a:rPr>
              <a:t>nin</a:t>
            </a:r>
            <a:r>
              <a:rPr dirty="0" sz="1000" spc="65">
                <a:solidFill>
                  <a:srgbClr val="26306F"/>
                </a:solidFill>
                <a:latin typeface="Verdana"/>
                <a:cs typeface="Verdana"/>
              </a:rPr>
              <a:t>g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 spc="55">
                <a:solidFill>
                  <a:srgbClr val="26306F"/>
                </a:solidFill>
                <a:latin typeface="Verdana"/>
                <a:cs typeface="Verdana"/>
              </a:rPr>
              <a:t>m</a:t>
            </a:r>
            <a:r>
              <a:rPr dirty="0" sz="1000" spc="2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000" spc="-35">
                <a:solidFill>
                  <a:srgbClr val="26306F"/>
                </a:solidFill>
                <a:latin typeface="Verdana"/>
                <a:cs typeface="Verdana"/>
              </a:rPr>
              <a:t>y  </a:t>
            </a:r>
            <a:r>
              <a:rPr dirty="0" sz="1000" spc="45">
                <a:solidFill>
                  <a:srgbClr val="26306F"/>
                </a:solidFill>
                <a:latin typeface="Verdana"/>
                <a:cs typeface="Verdana"/>
              </a:rPr>
              <a:t>n</a:t>
            </a:r>
            <a:r>
              <a:rPr dirty="0" sz="1000" spc="15">
                <a:solidFill>
                  <a:srgbClr val="26306F"/>
                </a:solidFill>
                <a:latin typeface="Verdana"/>
                <a:cs typeface="Verdana"/>
              </a:rPr>
              <a:t>ot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 spc="45">
                <a:solidFill>
                  <a:srgbClr val="26306F"/>
                </a:solidFill>
                <a:latin typeface="Verdana"/>
                <a:cs typeface="Verdana"/>
              </a:rPr>
              <a:t>w</a:t>
            </a:r>
            <a:r>
              <a:rPr dirty="0" sz="1000">
                <a:solidFill>
                  <a:srgbClr val="26306F"/>
                </a:solidFill>
                <a:latin typeface="Verdana"/>
                <a:cs typeface="Verdana"/>
              </a:rPr>
              <a:t>o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r</a:t>
            </a:r>
            <a:r>
              <a:rPr dirty="0" sz="1000" spc="10">
                <a:solidFill>
                  <a:srgbClr val="26306F"/>
                </a:solidFill>
                <a:latin typeface="Verdana"/>
                <a:cs typeface="Verdana"/>
              </a:rPr>
              <a:t>k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26306F"/>
                </a:solidFill>
                <a:latin typeface="Verdana"/>
                <a:cs typeface="Verdana"/>
              </a:rPr>
              <a:t>f</a:t>
            </a:r>
            <a:r>
              <a:rPr dirty="0" sz="1000">
                <a:solidFill>
                  <a:srgbClr val="26306F"/>
                </a:solidFill>
                <a:latin typeface="Verdana"/>
                <a:cs typeface="Verdana"/>
              </a:rPr>
              <a:t>or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a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l</a:t>
            </a:r>
            <a:r>
              <a:rPr dirty="0" sz="1000" spc="-5">
                <a:solidFill>
                  <a:srgbClr val="26306F"/>
                </a:solidFill>
                <a:latin typeface="Verdana"/>
                <a:cs typeface="Verdana"/>
              </a:rPr>
              <a:t>l</a:t>
            </a:r>
            <a:r>
              <a:rPr dirty="0" sz="1000" spc="-9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r>
              <a:rPr dirty="0" sz="1000" spc="-5">
                <a:solidFill>
                  <a:srgbClr val="26306F"/>
                </a:solidFill>
                <a:latin typeface="Verdana"/>
                <a:cs typeface="Verdana"/>
              </a:rPr>
              <a:t>statist</a:t>
            </a:r>
            <a:r>
              <a:rPr dirty="0" sz="1000" spc="-10">
                <a:solidFill>
                  <a:srgbClr val="26306F"/>
                </a:solidFill>
                <a:latin typeface="Verdana"/>
                <a:cs typeface="Verdana"/>
              </a:rPr>
              <a:t>i</a:t>
            </a:r>
            <a:r>
              <a:rPr dirty="0" sz="1000" spc="45">
                <a:solidFill>
                  <a:srgbClr val="26306F"/>
                </a:solidFill>
                <a:latin typeface="Verdana"/>
                <a:cs typeface="Verdana"/>
              </a:rPr>
              <a:t>c</a:t>
            </a:r>
            <a:r>
              <a:rPr dirty="0" sz="1000" spc="-5">
                <a:solidFill>
                  <a:srgbClr val="26306F"/>
                </a:solidFill>
                <a:latin typeface="Verdana"/>
                <a:cs typeface="Verdana"/>
              </a:rPr>
              <a:t>al  </a:t>
            </a:r>
            <a:r>
              <a:rPr dirty="0" sz="1000" spc="-15">
                <a:solidFill>
                  <a:srgbClr val="26306F"/>
                </a:solidFill>
                <a:latin typeface="Verdana"/>
                <a:cs typeface="Verdana"/>
              </a:rPr>
              <a:t>mistakes.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2023-11-18T16:49:11Z</dcterms:created>
  <dcterms:modified xsi:type="dcterms:W3CDTF">2023-11-18T16:49:11Z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2023-11-18T00:00:00Z</vt:filetime>
  </property>
</Properties>
</file>